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23.svg" ContentType="image/sv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media/image28.svg" ContentType="image/sv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5141" r:id="rId2"/>
    <p:sldMasterId id="2147485184" r:id="rId3"/>
    <p:sldMasterId id="2147485227" r:id="rId4"/>
  </p:sldMasterIdLst>
  <p:notesMasterIdLst>
    <p:notesMasterId r:id="rId39"/>
  </p:notesMasterIdLst>
  <p:sldIdLst>
    <p:sldId id="258" r:id="rId5"/>
    <p:sldId id="260" r:id="rId6"/>
    <p:sldId id="262" r:id="rId7"/>
    <p:sldId id="264" r:id="rId8"/>
    <p:sldId id="266" r:id="rId9"/>
    <p:sldId id="268" r:id="rId10"/>
    <p:sldId id="270" r:id="rId11"/>
    <p:sldId id="272" r:id="rId12"/>
    <p:sldId id="274" r:id="rId13"/>
    <p:sldId id="276" r:id="rId14"/>
    <p:sldId id="323" r:id="rId15"/>
    <p:sldId id="278" r:id="rId16"/>
    <p:sldId id="280" r:id="rId17"/>
    <p:sldId id="282" r:id="rId18"/>
    <p:sldId id="284" r:id="rId19"/>
    <p:sldId id="286" r:id="rId20"/>
    <p:sldId id="288" r:id="rId21"/>
    <p:sldId id="290" r:id="rId22"/>
    <p:sldId id="292" r:id="rId23"/>
    <p:sldId id="294" r:id="rId24"/>
    <p:sldId id="296" r:id="rId25"/>
    <p:sldId id="298" r:id="rId26"/>
    <p:sldId id="300" r:id="rId27"/>
    <p:sldId id="302" r:id="rId28"/>
    <p:sldId id="304" r:id="rId29"/>
    <p:sldId id="306" r:id="rId30"/>
    <p:sldId id="308" r:id="rId31"/>
    <p:sldId id="310" r:id="rId32"/>
    <p:sldId id="312" r:id="rId33"/>
    <p:sldId id="314" r:id="rId34"/>
    <p:sldId id="316" r:id="rId35"/>
    <p:sldId id="318" r:id="rId36"/>
    <p:sldId id="320" r:id="rId37"/>
    <p:sldId id="322" r:id="rId38"/>
  </p:sldIdLst>
  <p:sldSz cx="12192000" cy="6858000"/>
  <p:notesSz cx="6858000" cy="9144000"/>
  <p:custDataLst>
    <p:tags r:id="rId4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p:restoredTop sz="77415"/>
  </p:normalViewPr>
  <p:slideViewPr>
    <p:cSldViewPr>
      <p:cViewPr varScale="1">
        <p:scale>
          <a:sx n="97" d="100"/>
          <a:sy n="97" d="100"/>
        </p:scale>
        <p:origin x="472" y="200"/>
      </p:cViewPr>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1FDC789-EBF9-4837-B4E4-82957F66C536}" type="doc">
      <dgm:prSet loTypeId="urn:microsoft.com/office/officeart/2016/7/layout/VerticalDownArrowProcess" loCatId="process" qsTypeId="urn:microsoft.com/office/officeart/2005/8/quickstyle/simple2" qsCatId="simple" csTypeId="urn:microsoft.com/office/officeart/2005/8/colors/accent2_2" csCatId="accent2"/>
      <dgm:spPr/>
      <dgm:t>
        <a:bodyPr/>
        <a:lstStyle/>
        <a:p>
          <a:endParaRPr lang="en-US"/>
        </a:p>
      </dgm:t>
    </dgm:pt>
    <dgm:pt modelId="{194DECFD-367D-441B-93F3-29FCAA72A75A}">
      <dgm:prSet/>
      <dgm:spPr/>
      <dgm:t>
        <a:bodyPr/>
        <a:lstStyle/>
        <a:p>
          <a:r>
            <a:rPr lang="en-US"/>
            <a:t>Choose</a:t>
          </a:r>
        </a:p>
      </dgm:t>
    </dgm:pt>
    <dgm:pt modelId="{5FD15FCD-FC15-4D8A-9137-D72D4D91208F}" type="parTrans" cxnId="{66EFC6E5-DE54-4EF4-917C-EC374A87E1FA}">
      <dgm:prSet/>
      <dgm:spPr/>
      <dgm:t>
        <a:bodyPr/>
        <a:lstStyle/>
        <a:p>
          <a:endParaRPr lang="en-US"/>
        </a:p>
      </dgm:t>
    </dgm:pt>
    <dgm:pt modelId="{02C60725-CACD-497B-8C22-542D1215A0B7}" type="sibTrans" cxnId="{66EFC6E5-DE54-4EF4-917C-EC374A87E1FA}">
      <dgm:prSet/>
      <dgm:spPr/>
      <dgm:t>
        <a:bodyPr/>
        <a:lstStyle/>
        <a:p>
          <a:endParaRPr lang="en-US"/>
        </a:p>
      </dgm:t>
    </dgm:pt>
    <dgm:pt modelId="{3A1CE3AC-4524-4005-BC03-6132A97A7D32}">
      <dgm:prSet/>
      <dgm:spPr/>
      <dgm:t>
        <a:bodyPr/>
        <a:lstStyle/>
        <a:p>
          <a:r>
            <a:rPr lang="en-US"/>
            <a:t>Choose an existing web app project with either Angular, React, Svelte or Vue</a:t>
          </a:r>
        </a:p>
      </dgm:t>
    </dgm:pt>
    <dgm:pt modelId="{54A6A939-09C8-4736-B6B7-AA27942794B8}" type="parTrans" cxnId="{F2370924-11AB-48A0-ADCE-C2B8D33AAD79}">
      <dgm:prSet/>
      <dgm:spPr/>
      <dgm:t>
        <a:bodyPr/>
        <a:lstStyle/>
        <a:p>
          <a:endParaRPr lang="en-US"/>
        </a:p>
      </dgm:t>
    </dgm:pt>
    <dgm:pt modelId="{665A63CA-13FB-4425-852E-137663D6B0EC}" type="sibTrans" cxnId="{F2370924-11AB-48A0-ADCE-C2B8D33AAD79}">
      <dgm:prSet/>
      <dgm:spPr/>
      <dgm:t>
        <a:bodyPr/>
        <a:lstStyle/>
        <a:p>
          <a:endParaRPr lang="en-US"/>
        </a:p>
      </dgm:t>
    </dgm:pt>
    <dgm:pt modelId="{81A2E07C-CA78-4F26-BAD6-0E77811A5E43}">
      <dgm:prSet/>
      <dgm:spPr/>
      <dgm:t>
        <a:bodyPr/>
        <a:lstStyle/>
        <a:p>
          <a:r>
            <a:rPr lang="en-US"/>
            <a:t>Run</a:t>
          </a:r>
        </a:p>
      </dgm:t>
    </dgm:pt>
    <dgm:pt modelId="{09FBE90F-A891-4261-8E02-8705B5DD8BED}" type="parTrans" cxnId="{09E75520-BB44-4102-9C84-BE36D38C56F2}">
      <dgm:prSet/>
      <dgm:spPr/>
      <dgm:t>
        <a:bodyPr/>
        <a:lstStyle/>
        <a:p>
          <a:endParaRPr lang="en-US"/>
        </a:p>
      </dgm:t>
    </dgm:pt>
    <dgm:pt modelId="{7C5006B8-D034-4EC4-A956-7E2D2A27C688}" type="sibTrans" cxnId="{09E75520-BB44-4102-9C84-BE36D38C56F2}">
      <dgm:prSet/>
      <dgm:spPr/>
      <dgm:t>
        <a:bodyPr/>
        <a:lstStyle/>
        <a:p>
          <a:endParaRPr lang="en-US"/>
        </a:p>
      </dgm:t>
    </dgm:pt>
    <dgm:pt modelId="{67B464CE-CC80-4E9C-91EA-3DB3E5556F98}">
      <dgm:prSet/>
      <dgm:spPr/>
      <dgm:t>
        <a:bodyPr/>
        <a:lstStyle/>
        <a:p>
          <a:r>
            <a:rPr lang="en-US"/>
            <a:t>Run the application locally</a:t>
          </a:r>
        </a:p>
      </dgm:t>
    </dgm:pt>
    <dgm:pt modelId="{AB0B37B5-6750-47DD-8FF1-D645984EB006}" type="parTrans" cxnId="{F29C4F39-E94B-4403-B40A-7FA987E034CC}">
      <dgm:prSet/>
      <dgm:spPr/>
      <dgm:t>
        <a:bodyPr/>
        <a:lstStyle/>
        <a:p>
          <a:endParaRPr lang="en-US"/>
        </a:p>
      </dgm:t>
    </dgm:pt>
    <dgm:pt modelId="{F35B6005-D4A1-4F7B-9EEB-042454661A54}" type="sibTrans" cxnId="{F29C4F39-E94B-4403-B40A-7FA987E034CC}">
      <dgm:prSet/>
      <dgm:spPr/>
      <dgm:t>
        <a:bodyPr/>
        <a:lstStyle/>
        <a:p>
          <a:endParaRPr lang="en-US"/>
        </a:p>
      </dgm:t>
    </dgm:pt>
    <dgm:pt modelId="{A3FBDE3B-6C98-441C-945E-6DB8C78E7E79}">
      <dgm:prSet/>
      <dgm:spPr/>
      <dgm:t>
        <a:bodyPr/>
        <a:lstStyle/>
        <a:p>
          <a:r>
            <a:rPr lang="en-US"/>
            <a:t>Publish</a:t>
          </a:r>
        </a:p>
      </dgm:t>
    </dgm:pt>
    <dgm:pt modelId="{237E99E7-E982-4D71-958E-0E1D2301954B}" type="parTrans" cxnId="{DAE9A3B6-770D-4A52-B06D-C44B810E20DD}">
      <dgm:prSet/>
      <dgm:spPr/>
      <dgm:t>
        <a:bodyPr/>
        <a:lstStyle/>
        <a:p>
          <a:endParaRPr lang="en-US"/>
        </a:p>
      </dgm:t>
    </dgm:pt>
    <dgm:pt modelId="{75188BDE-CB86-4487-BFA1-DADCDD8D51D7}" type="sibTrans" cxnId="{DAE9A3B6-770D-4A52-B06D-C44B810E20DD}">
      <dgm:prSet/>
      <dgm:spPr/>
      <dgm:t>
        <a:bodyPr/>
        <a:lstStyle/>
        <a:p>
          <a:endParaRPr lang="en-US"/>
        </a:p>
      </dgm:t>
    </dgm:pt>
    <dgm:pt modelId="{C9BB99C4-62EA-47D1-BC6E-EEBD90BE053C}">
      <dgm:prSet/>
      <dgm:spPr/>
      <dgm:t>
        <a:bodyPr/>
        <a:lstStyle/>
        <a:p>
          <a:r>
            <a:rPr lang="en-US"/>
            <a:t>Publish the app to Azure Static Web Apps</a:t>
          </a:r>
        </a:p>
      </dgm:t>
    </dgm:pt>
    <dgm:pt modelId="{A9B96F1D-0A08-41AB-9345-CC5E6AA1597E}" type="parTrans" cxnId="{D797BE53-5CA5-4AA8-8D57-E72B54D0E73A}">
      <dgm:prSet/>
      <dgm:spPr/>
      <dgm:t>
        <a:bodyPr/>
        <a:lstStyle/>
        <a:p>
          <a:endParaRPr lang="en-US"/>
        </a:p>
      </dgm:t>
    </dgm:pt>
    <dgm:pt modelId="{2219F651-E564-4466-A3D9-84B296378637}" type="sibTrans" cxnId="{D797BE53-5CA5-4AA8-8D57-E72B54D0E73A}">
      <dgm:prSet/>
      <dgm:spPr/>
      <dgm:t>
        <a:bodyPr/>
        <a:lstStyle/>
        <a:p>
          <a:endParaRPr lang="en-US"/>
        </a:p>
      </dgm:t>
    </dgm:pt>
    <dgm:pt modelId="{77D562A4-E9C4-8042-821F-158D5D31EDA3}" type="pres">
      <dgm:prSet presAssocID="{E1FDC789-EBF9-4837-B4E4-82957F66C536}" presName="Name0" presStyleCnt="0">
        <dgm:presLayoutVars>
          <dgm:dir/>
          <dgm:animLvl val="lvl"/>
          <dgm:resizeHandles val="exact"/>
        </dgm:presLayoutVars>
      </dgm:prSet>
      <dgm:spPr/>
    </dgm:pt>
    <dgm:pt modelId="{693E885F-20E2-894D-83BE-17159B86F5B2}" type="pres">
      <dgm:prSet presAssocID="{A3FBDE3B-6C98-441C-945E-6DB8C78E7E79}" presName="boxAndChildren" presStyleCnt="0"/>
      <dgm:spPr/>
    </dgm:pt>
    <dgm:pt modelId="{06893CC1-7ECA-E343-9D1A-44A16C601418}" type="pres">
      <dgm:prSet presAssocID="{A3FBDE3B-6C98-441C-945E-6DB8C78E7E79}" presName="parentTextBox" presStyleLbl="alignNode1" presStyleIdx="0" presStyleCnt="3"/>
      <dgm:spPr/>
    </dgm:pt>
    <dgm:pt modelId="{62899924-242B-A640-B6AB-1DAE64E2FB66}" type="pres">
      <dgm:prSet presAssocID="{A3FBDE3B-6C98-441C-945E-6DB8C78E7E79}" presName="descendantBox" presStyleLbl="bgAccFollowNode1" presStyleIdx="0" presStyleCnt="3"/>
      <dgm:spPr/>
    </dgm:pt>
    <dgm:pt modelId="{0D6F3DC0-B480-414F-A118-A109F6EF8828}" type="pres">
      <dgm:prSet presAssocID="{7C5006B8-D034-4EC4-A956-7E2D2A27C688}" presName="sp" presStyleCnt="0"/>
      <dgm:spPr/>
    </dgm:pt>
    <dgm:pt modelId="{D5DB0A6F-C733-0B47-9A89-6B1999ADD8A6}" type="pres">
      <dgm:prSet presAssocID="{81A2E07C-CA78-4F26-BAD6-0E77811A5E43}" presName="arrowAndChildren" presStyleCnt="0"/>
      <dgm:spPr/>
    </dgm:pt>
    <dgm:pt modelId="{3FD6821C-B64B-1D44-9512-B0EAEAFAECDE}" type="pres">
      <dgm:prSet presAssocID="{81A2E07C-CA78-4F26-BAD6-0E77811A5E43}" presName="parentTextArrow" presStyleLbl="node1" presStyleIdx="0" presStyleCnt="0"/>
      <dgm:spPr/>
    </dgm:pt>
    <dgm:pt modelId="{7A13D71E-C5ED-7E47-826F-A177DFBDE5E7}" type="pres">
      <dgm:prSet presAssocID="{81A2E07C-CA78-4F26-BAD6-0E77811A5E43}" presName="arrow" presStyleLbl="alignNode1" presStyleIdx="1" presStyleCnt="3"/>
      <dgm:spPr/>
    </dgm:pt>
    <dgm:pt modelId="{C6BB5156-A104-564B-9052-16C3AFE4F6C5}" type="pres">
      <dgm:prSet presAssocID="{81A2E07C-CA78-4F26-BAD6-0E77811A5E43}" presName="descendantArrow" presStyleLbl="bgAccFollowNode1" presStyleIdx="1" presStyleCnt="3"/>
      <dgm:spPr/>
    </dgm:pt>
    <dgm:pt modelId="{A7418F28-1102-7B43-98FE-E0C57BA3B7A8}" type="pres">
      <dgm:prSet presAssocID="{02C60725-CACD-497B-8C22-542D1215A0B7}" presName="sp" presStyleCnt="0"/>
      <dgm:spPr/>
    </dgm:pt>
    <dgm:pt modelId="{E28AA23B-F5CF-0E47-AF04-717C700C3369}" type="pres">
      <dgm:prSet presAssocID="{194DECFD-367D-441B-93F3-29FCAA72A75A}" presName="arrowAndChildren" presStyleCnt="0"/>
      <dgm:spPr/>
    </dgm:pt>
    <dgm:pt modelId="{6559926A-9D12-674D-BF00-C352F296C78A}" type="pres">
      <dgm:prSet presAssocID="{194DECFD-367D-441B-93F3-29FCAA72A75A}" presName="parentTextArrow" presStyleLbl="node1" presStyleIdx="0" presStyleCnt="0"/>
      <dgm:spPr/>
    </dgm:pt>
    <dgm:pt modelId="{5A1A0EAD-7F01-3848-887F-C9CDBF676BDB}" type="pres">
      <dgm:prSet presAssocID="{194DECFD-367D-441B-93F3-29FCAA72A75A}" presName="arrow" presStyleLbl="alignNode1" presStyleIdx="2" presStyleCnt="3"/>
      <dgm:spPr/>
    </dgm:pt>
    <dgm:pt modelId="{FF5BED55-28A2-A545-A9AC-AFFE52A65441}" type="pres">
      <dgm:prSet presAssocID="{194DECFD-367D-441B-93F3-29FCAA72A75A}" presName="descendantArrow" presStyleLbl="bgAccFollowNode1" presStyleIdx="2" presStyleCnt="3"/>
      <dgm:spPr/>
    </dgm:pt>
  </dgm:ptLst>
  <dgm:cxnLst>
    <dgm:cxn modelId="{09E75520-BB44-4102-9C84-BE36D38C56F2}" srcId="{E1FDC789-EBF9-4837-B4E4-82957F66C536}" destId="{81A2E07C-CA78-4F26-BAD6-0E77811A5E43}" srcOrd="1" destOrd="0" parTransId="{09FBE90F-A891-4261-8E02-8705B5DD8BED}" sibTransId="{7C5006B8-D034-4EC4-A956-7E2D2A27C688}"/>
    <dgm:cxn modelId="{F2370924-11AB-48A0-ADCE-C2B8D33AAD79}" srcId="{194DECFD-367D-441B-93F3-29FCAA72A75A}" destId="{3A1CE3AC-4524-4005-BC03-6132A97A7D32}" srcOrd="0" destOrd="0" parTransId="{54A6A939-09C8-4736-B6B7-AA27942794B8}" sibTransId="{665A63CA-13FB-4425-852E-137663D6B0EC}"/>
    <dgm:cxn modelId="{F29C4F39-E94B-4403-B40A-7FA987E034CC}" srcId="{81A2E07C-CA78-4F26-BAD6-0E77811A5E43}" destId="{67B464CE-CC80-4E9C-91EA-3DB3E5556F98}" srcOrd="0" destOrd="0" parTransId="{AB0B37B5-6750-47DD-8FF1-D645984EB006}" sibTransId="{F35B6005-D4A1-4F7B-9EEB-042454661A54}"/>
    <dgm:cxn modelId="{11A6CC3E-89A6-354A-A5D2-5DAAEEDABC86}" type="presOf" srcId="{3A1CE3AC-4524-4005-BC03-6132A97A7D32}" destId="{FF5BED55-28A2-A545-A9AC-AFFE52A65441}" srcOrd="0" destOrd="0" presId="urn:microsoft.com/office/officeart/2016/7/layout/VerticalDownArrowProcess"/>
    <dgm:cxn modelId="{A19D9550-C8A5-0B4E-BC37-4A35481CD3A2}" type="presOf" srcId="{A3FBDE3B-6C98-441C-945E-6DB8C78E7E79}" destId="{06893CC1-7ECA-E343-9D1A-44A16C601418}" srcOrd="0" destOrd="0" presId="urn:microsoft.com/office/officeart/2016/7/layout/VerticalDownArrowProcess"/>
    <dgm:cxn modelId="{D797BE53-5CA5-4AA8-8D57-E72B54D0E73A}" srcId="{A3FBDE3B-6C98-441C-945E-6DB8C78E7E79}" destId="{C9BB99C4-62EA-47D1-BC6E-EEBD90BE053C}" srcOrd="0" destOrd="0" parTransId="{A9B96F1D-0A08-41AB-9345-CC5E6AA1597E}" sibTransId="{2219F651-E564-4466-A3D9-84B296378637}"/>
    <dgm:cxn modelId="{0347CF92-DBEA-8043-BE8C-5E13A5ADFD0B}" type="presOf" srcId="{81A2E07C-CA78-4F26-BAD6-0E77811A5E43}" destId="{3FD6821C-B64B-1D44-9512-B0EAEAFAECDE}" srcOrd="0" destOrd="0" presId="urn:microsoft.com/office/officeart/2016/7/layout/VerticalDownArrowProcess"/>
    <dgm:cxn modelId="{DAE9A3B6-770D-4A52-B06D-C44B810E20DD}" srcId="{E1FDC789-EBF9-4837-B4E4-82957F66C536}" destId="{A3FBDE3B-6C98-441C-945E-6DB8C78E7E79}" srcOrd="2" destOrd="0" parTransId="{237E99E7-E982-4D71-958E-0E1D2301954B}" sibTransId="{75188BDE-CB86-4487-BFA1-DADCDD8D51D7}"/>
    <dgm:cxn modelId="{0BEA64C1-391B-5E43-BD68-7F3BFE3B1096}" type="presOf" srcId="{C9BB99C4-62EA-47D1-BC6E-EEBD90BE053C}" destId="{62899924-242B-A640-B6AB-1DAE64E2FB66}" srcOrd="0" destOrd="0" presId="urn:microsoft.com/office/officeart/2016/7/layout/VerticalDownArrowProcess"/>
    <dgm:cxn modelId="{5F0AE9C2-0416-894F-A262-3707EEFE337D}" type="presOf" srcId="{67B464CE-CC80-4E9C-91EA-3DB3E5556F98}" destId="{C6BB5156-A104-564B-9052-16C3AFE4F6C5}" srcOrd="0" destOrd="0" presId="urn:microsoft.com/office/officeart/2016/7/layout/VerticalDownArrowProcess"/>
    <dgm:cxn modelId="{DA6481D5-C406-394B-9B4A-11F315CE2604}" type="presOf" srcId="{81A2E07C-CA78-4F26-BAD6-0E77811A5E43}" destId="{7A13D71E-C5ED-7E47-826F-A177DFBDE5E7}" srcOrd="1" destOrd="0" presId="urn:microsoft.com/office/officeart/2016/7/layout/VerticalDownArrowProcess"/>
    <dgm:cxn modelId="{66EFC6E5-DE54-4EF4-917C-EC374A87E1FA}" srcId="{E1FDC789-EBF9-4837-B4E4-82957F66C536}" destId="{194DECFD-367D-441B-93F3-29FCAA72A75A}" srcOrd="0" destOrd="0" parTransId="{5FD15FCD-FC15-4D8A-9137-D72D4D91208F}" sibTransId="{02C60725-CACD-497B-8C22-542D1215A0B7}"/>
    <dgm:cxn modelId="{72671FE6-D3EC-9D42-8BEC-6DAEAB404C67}" type="presOf" srcId="{194DECFD-367D-441B-93F3-29FCAA72A75A}" destId="{6559926A-9D12-674D-BF00-C352F296C78A}" srcOrd="0" destOrd="0" presId="urn:microsoft.com/office/officeart/2016/7/layout/VerticalDownArrowProcess"/>
    <dgm:cxn modelId="{65CA28EE-2FDE-E845-87FF-DF770DDD1A61}" type="presOf" srcId="{E1FDC789-EBF9-4837-B4E4-82957F66C536}" destId="{77D562A4-E9C4-8042-821F-158D5D31EDA3}" srcOrd="0" destOrd="0" presId="urn:microsoft.com/office/officeart/2016/7/layout/VerticalDownArrowProcess"/>
    <dgm:cxn modelId="{B20688F9-BD09-A84A-9E82-A69B8DD6185D}" type="presOf" srcId="{194DECFD-367D-441B-93F3-29FCAA72A75A}" destId="{5A1A0EAD-7F01-3848-887F-C9CDBF676BDB}" srcOrd="1" destOrd="0" presId="urn:microsoft.com/office/officeart/2016/7/layout/VerticalDownArrowProcess"/>
    <dgm:cxn modelId="{1AD3D6B2-601C-C34D-90BC-03B6D5BB3864}" type="presParOf" srcId="{77D562A4-E9C4-8042-821F-158D5D31EDA3}" destId="{693E885F-20E2-894D-83BE-17159B86F5B2}" srcOrd="0" destOrd="0" presId="urn:microsoft.com/office/officeart/2016/7/layout/VerticalDownArrowProcess"/>
    <dgm:cxn modelId="{5E5A2CE3-9BB0-BC48-A27B-E07B43802F6C}" type="presParOf" srcId="{693E885F-20E2-894D-83BE-17159B86F5B2}" destId="{06893CC1-7ECA-E343-9D1A-44A16C601418}" srcOrd="0" destOrd="0" presId="urn:microsoft.com/office/officeart/2016/7/layout/VerticalDownArrowProcess"/>
    <dgm:cxn modelId="{7032F00B-59E4-A344-A8F8-8E7BEF5B6A47}" type="presParOf" srcId="{693E885F-20E2-894D-83BE-17159B86F5B2}" destId="{62899924-242B-A640-B6AB-1DAE64E2FB66}" srcOrd="1" destOrd="0" presId="urn:microsoft.com/office/officeart/2016/7/layout/VerticalDownArrowProcess"/>
    <dgm:cxn modelId="{144544A2-9E8B-954A-9143-DF27EC2ABDC3}" type="presParOf" srcId="{77D562A4-E9C4-8042-821F-158D5D31EDA3}" destId="{0D6F3DC0-B480-414F-A118-A109F6EF8828}" srcOrd="1" destOrd="0" presId="urn:microsoft.com/office/officeart/2016/7/layout/VerticalDownArrowProcess"/>
    <dgm:cxn modelId="{D0F97324-8146-2749-B58E-4DA4BCE793AF}" type="presParOf" srcId="{77D562A4-E9C4-8042-821F-158D5D31EDA3}" destId="{D5DB0A6F-C733-0B47-9A89-6B1999ADD8A6}" srcOrd="2" destOrd="0" presId="urn:microsoft.com/office/officeart/2016/7/layout/VerticalDownArrowProcess"/>
    <dgm:cxn modelId="{EECDF78A-7D6B-914D-8A5B-54D7D5FE439A}" type="presParOf" srcId="{D5DB0A6F-C733-0B47-9A89-6B1999ADD8A6}" destId="{3FD6821C-B64B-1D44-9512-B0EAEAFAECDE}" srcOrd="0" destOrd="0" presId="urn:microsoft.com/office/officeart/2016/7/layout/VerticalDownArrowProcess"/>
    <dgm:cxn modelId="{AE11411E-04A0-724D-AB96-33AD549ACB28}" type="presParOf" srcId="{D5DB0A6F-C733-0B47-9A89-6B1999ADD8A6}" destId="{7A13D71E-C5ED-7E47-826F-A177DFBDE5E7}" srcOrd="1" destOrd="0" presId="urn:microsoft.com/office/officeart/2016/7/layout/VerticalDownArrowProcess"/>
    <dgm:cxn modelId="{741729E7-9B18-A04D-915F-E087F704048B}" type="presParOf" srcId="{D5DB0A6F-C733-0B47-9A89-6B1999ADD8A6}" destId="{C6BB5156-A104-564B-9052-16C3AFE4F6C5}" srcOrd="2" destOrd="0" presId="urn:microsoft.com/office/officeart/2016/7/layout/VerticalDownArrowProcess"/>
    <dgm:cxn modelId="{C753028E-DB52-4344-B84E-286DC55B9E09}" type="presParOf" srcId="{77D562A4-E9C4-8042-821F-158D5D31EDA3}" destId="{A7418F28-1102-7B43-98FE-E0C57BA3B7A8}" srcOrd="3" destOrd="0" presId="urn:microsoft.com/office/officeart/2016/7/layout/VerticalDownArrowProcess"/>
    <dgm:cxn modelId="{CA7DCED8-53A0-9040-8C5F-52D5589EDB41}" type="presParOf" srcId="{77D562A4-E9C4-8042-821F-158D5D31EDA3}" destId="{E28AA23B-F5CF-0E47-AF04-717C700C3369}" srcOrd="4" destOrd="0" presId="urn:microsoft.com/office/officeart/2016/7/layout/VerticalDownArrowProcess"/>
    <dgm:cxn modelId="{0B29009B-684C-1D40-8858-3144F59EC2BB}" type="presParOf" srcId="{E28AA23B-F5CF-0E47-AF04-717C700C3369}" destId="{6559926A-9D12-674D-BF00-C352F296C78A}" srcOrd="0" destOrd="0" presId="urn:microsoft.com/office/officeart/2016/7/layout/VerticalDownArrowProcess"/>
    <dgm:cxn modelId="{698FA6B2-9C22-E941-9E56-F121FF6E1C76}" type="presParOf" srcId="{E28AA23B-F5CF-0E47-AF04-717C700C3369}" destId="{5A1A0EAD-7F01-3848-887F-C9CDBF676BDB}" srcOrd="1" destOrd="0" presId="urn:microsoft.com/office/officeart/2016/7/layout/VerticalDownArrowProcess"/>
    <dgm:cxn modelId="{F9C5E3F2-E1EA-0E48-9A08-75219F31DA1B}" type="presParOf" srcId="{E28AA23B-F5CF-0E47-AF04-717C700C3369}" destId="{FF5BED55-28A2-A545-A9AC-AFFE52A65441}"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893CC1-7ECA-E343-9D1A-44A16C601418}">
      <dsp:nvSpPr>
        <dsp:cNvPr id="0" name=""/>
        <dsp:cNvSpPr/>
      </dsp:nvSpPr>
      <dsp:spPr>
        <a:xfrm>
          <a:off x="0" y="3638760"/>
          <a:ext cx="1302940" cy="1194322"/>
        </a:xfrm>
        <a:prstGeom prst="rect">
          <a:avLst/>
        </a:prstGeom>
        <a:solidFill>
          <a:schemeClr val="accent2">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665" tIns="184912" rIns="92665" bIns="184912" numCol="1" spcCol="1270" anchor="ctr" anchorCtr="0">
          <a:noAutofit/>
        </a:bodyPr>
        <a:lstStyle/>
        <a:p>
          <a:pPr marL="0" lvl="0" indent="0" algn="ctr" defTabSz="1155700">
            <a:lnSpc>
              <a:spcPct val="90000"/>
            </a:lnSpc>
            <a:spcBef>
              <a:spcPct val="0"/>
            </a:spcBef>
            <a:spcAft>
              <a:spcPct val="35000"/>
            </a:spcAft>
            <a:buNone/>
          </a:pPr>
          <a:r>
            <a:rPr lang="en-US" sz="2600" kern="1200"/>
            <a:t>Publish</a:t>
          </a:r>
        </a:p>
      </dsp:txBody>
      <dsp:txXfrm>
        <a:off x="0" y="3638760"/>
        <a:ext cx="1302940" cy="1194322"/>
      </dsp:txXfrm>
    </dsp:sp>
    <dsp:sp modelId="{62899924-242B-A640-B6AB-1DAE64E2FB66}">
      <dsp:nvSpPr>
        <dsp:cNvPr id="0" name=""/>
        <dsp:cNvSpPr/>
      </dsp:nvSpPr>
      <dsp:spPr>
        <a:xfrm>
          <a:off x="1302940" y="3638760"/>
          <a:ext cx="3908822" cy="1194322"/>
        </a:xfrm>
        <a:prstGeom prst="rect">
          <a:avLst/>
        </a:prstGeom>
        <a:solidFill>
          <a:schemeClr val="accent2">
            <a:alpha val="90000"/>
            <a:tint val="40000"/>
            <a:hueOff val="0"/>
            <a:satOff val="0"/>
            <a:lumOff val="0"/>
            <a:alphaOff val="0"/>
          </a:schemeClr>
        </a:solidFill>
        <a:ln w="10795"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289" tIns="203200" rIns="79289" bIns="203200" numCol="1" spcCol="1270" anchor="ctr" anchorCtr="0">
          <a:noAutofit/>
        </a:bodyPr>
        <a:lstStyle/>
        <a:p>
          <a:pPr marL="0" lvl="0" indent="0" algn="l" defTabSz="711200">
            <a:lnSpc>
              <a:spcPct val="90000"/>
            </a:lnSpc>
            <a:spcBef>
              <a:spcPct val="0"/>
            </a:spcBef>
            <a:spcAft>
              <a:spcPct val="35000"/>
            </a:spcAft>
            <a:buNone/>
          </a:pPr>
          <a:r>
            <a:rPr lang="en-US" sz="1600" kern="1200"/>
            <a:t>Publish the app to Azure Static Web Apps</a:t>
          </a:r>
        </a:p>
      </dsp:txBody>
      <dsp:txXfrm>
        <a:off x="1302940" y="3638760"/>
        <a:ext cx="3908822" cy="1194322"/>
      </dsp:txXfrm>
    </dsp:sp>
    <dsp:sp modelId="{7A13D71E-C5ED-7E47-826F-A177DFBDE5E7}">
      <dsp:nvSpPr>
        <dsp:cNvPr id="0" name=""/>
        <dsp:cNvSpPr/>
      </dsp:nvSpPr>
      <dsp:spPr>
        <a:xfrm rot="10800000">
          <a:off x="0" y="1819807"/>
          <a:ext cx="1302940" cy="1836868"/>
        </a:xfrm>
        <a:prstGeom prst="upArrowCallout">
          <a:avLst>
            <a:gd name="adj1" fmla="val 5000"/>
            <a:gd name="adj2" fmla="val 10000"/>
            <a:gd name="adj3" fmla="val 15000"/>
            <a:gd name="adj4" fmla="val 64977"/>
          </a:avLst>
        </a:prstGeom>
        <a:solidFill>
          <a:schemeClr val="accent2">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665" tIns="184912" rIns="92665" bIns="184912" numCol="1" spcCol="1270" anchor="ctr" anchorCtr="0">
          <a:noAutofit/>
        </a:bodyPr>
        <a:lstStyle/>
        <a:p>
          <a:pPr marL="0" lvl="0" indent="0" algn="ctr" defTabSz="1155700">
            <a:lnSpc>
              <a:spcPct val="90000"/>
            </a:lnSpc>
            <a:spcBef>
              <a:spcPct val="0"/>
            </a:spcBef>
            <a:spcAft>
              <a:spcPct val="35000"/>
            </a:spcAft>
            <a:buNone/>
          </a:pPr>
          <a:r>
            <a:rPr lang="en-US" sz="2600" kern="1200"/>
            <a:t>Run</a:t>
          </a:r>
        </a:p>
      </dsp:txBody>
      <dsp:txXfrm rot="-10800000">
        <a:off x="0" y="1819807"/>
        <a:ext cx="1302940" cy="1193964"/>
      </dsp:txXfrm>
    </dsp:sp>
    <dsp:sp modelId="{C6BB5156-A104-564B-9052-16C3AFE4F6C5}">
      <dsp:nvSpPr>
        <dsp:cNvPr id="0" name=""/>
        <dsp:cNvSpPr/>
      </dsp:nvSpPr>
      <dsp:spPr>
        <a:xfrm>
          <a:off x="1302940" y="1819807"/>
          <a:ext cx="3908822" cy="1193964"/>
        </a:xfrm>
        <a:prstGeom prst="rect">
          <a:avLst/>
        </a:prstGeom>
        <a:solidFill>
          <a:schemeClr val="accent2">
            <a:alpha val="90000"/>
            <a:tint val="40000"/>
            <a:hueOff val="0"/>
            <a:satOff val="0"/>
            <a:lumOff val="0"/>
            <a:alphaOff val="0"/>
          </a:schemeClr>
        </a:solidFill>
        <a:ln w="10795"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289" tIns="203200" rIns="79289" bIns="203200" numCol="1" spcCol="1270" anchor="ctr" anchorCtr="0">
          <a:noAutofit/>
        </a:bodyPr>
        <a:lstStyle/>
        <a:p>
          <a:pPr marL="0" lvl="0" indent="0" algn="l" defTabSz="711200">
            <a:lnSpc>
              <a:spcPct val="90000"/>
            </a:lnSpc>
            <a:spcBef>
              <a:spcPct val="0"/>
            </a:spcBef>
            <a:spcAft>
              <a:spcPct val="35000"/>
            </a:spcAft>
            <a:buNone/>
          </a:pPr>
          <a:r>
            <a:rPr lang="en-US" sz="1600" kern="1200"/>
            <a:t>Run the application locally</a:t>
          </a:r>
        </a:p>
      </dsp:txBody>
      <dsp:txXfrm>
        <a:off x="1302940" y="1819807"/>
        <a:ext cx="3908822" cy="1193964"/>
      </dsp:txXfrm>
    </dsp:sp>
    <dsp:sp modelId="{5A1A0EAD-7F01-3848-887F-C9CDBF676BDB}">
      <dsp:nvSpPr>
        <dsp:cNvPr id="0" name=""/>
        <dsp:cNvSpPr/>
      </dsp:nvSpPr>
      <dsp:spPr>
        <a:xfrm rot="10800000">
          <a:off x="0" y="854"/>
          <a:ext cx="1302940" cy="1836868"/>
        </a:xfrm>
        <a:prstGeom prst="upArrowCallout">
          <a:avLst>
            <a:gd name="adj1" fmla="val 5000"/>
            <a:gd name="adj2" fmla="val 10000"/>
            <a:gd name="adj3" fmla="val 15000"/>
            <a:gd name="adj4" fmla="val 64977"/>
          </a:avLst>
        </a:prstGeom>
        <a:solidFill>
          <a:schemeClr val="accent2">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665" tIns="184912" rIns="92665" bIns="184912" numCol="1" spcCol="1270" anchor="ctr" anchorCtr="0">
          <a:noAutofit/>
        </a:bodyPr>
        <a:lstStyle/>
        <a:p>
          <a:pPr marL="0" lvl="0" indent="0" algn="ctr" defTabSz="1155700">
            <a:lnSpc>
              <a:spcPct val="90000"/>
            </a:lnSpc>
            <a:spcBef>
              <a:spcPct val="0"/>
            </a:spcBef>
            <a:spcAft>
              <a:spcPct val="35000"/>
            </a:spcAft>
            <a:buNone/>
          </a:pPr>
          <a:r>
            <a:rPr lang="en-US" sz="2600" kern="1200"/>
            <a:t>Choose</a:t>
          </a:r>
        </a:p>
      </dsp:txBody>
      <dsp:txXfrm rot="-10800000">
        <a:off x="0" y="854"/>
        <a:ext cx="1302940" cy="1193964"/>
      </dsp:txXfrm>
    </dsp:sp>
    <dsp:sp modelId="{FF5BED55-28A2-A545-A9AC-AFFE52A65441}">
      <dsp:nvSpPr>
        <dsp:cNvPr id="0" name=""/>
        <dsp:cNvSpPr/>
      </dsp:nvSpPr>
      <dsp:spPr>
        <a:xfrm>
          <a:off x="1302940" y="854"/>
          <a:ext cx="3908822" cy="1193964"/>
        </a:xfrm>
        <a:prstGeom prst="rect">
          <a:avLst/>
        </a:prstGeom>
        <a:solidFill>
          <a:schemeClr val="accent2">
            <a:alpha val="90000"/>
            <a:tint val="40000"/>
            <a:hueOff val="0"/>
            <a:satOff val="0"/>
            <a:lumOff val="0"/>
            <a:alphaOff val="0"/>
          </a:schemeClr>
        </a:solidFill>
        <a:ln w="10795"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289" tIns="203200" rIns="79289" bIns="203200" numCol="1" spcCol="1270" anchor="ctr" anchorCtr="0">
          <a:noAutofit/>
        </a:bodyPr>
        <a:lstStyle/>
        <a:p>
          <a:pPr marL="0" lvl="0" indent="0" algn="l" defTabSz="711200">
            <a:lnSpc>
              <a:spcPct val="90000"/>
            </a:lnSpc>
            <a:spcBef>
              <a:spcPct val="0"/>
            </a:spcBef>
            <a:spcAft>
              <a:spcPct val="35000"/>
            </a:spcAft>
            <a:buNone/>
          </a:pPr>
          <a:r>
            <a:rPr lang="en-US" sz="1600" kern="1200"/>
            <a:t>Choose an existing web app project with either Angular, React, Svelte or Vue</a:t>
          </a:r>
        </a:p>
      </dsp:txBody>
      <dsp:txXfrm>
        <a:off x="1302940" y="854"/>
        <a:ext cx="3908822" cy="1193964"/>
      </dsp:txXfrm>
    </dsp:sp>
  </dsp:spTree>
</dsp:drawing>
</file>

<file path=ppt/diagrams/layout1.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svg>
</file>

<file path=ppt/media/image11.png>
</file>

<file path=ppt/media/image12.png>
</file>

<file path=ppt/media/image13.svg>
</file>

<file path=ppt/media/image14.jpeg>
</file>

<file path=ppt/media/image15.jpeg>
</file>

<file path=ppt/media/image16.jpeg>
</file>

<file path=ppt/media/image17.jpeg>
</file>

<file path=ppt/media/image18.jpg>
</file>

<file path=ppt/media/image19.jpeg>
</file>

<file path=ppt/media/image2.png>
</file>

<file path=ppt/media/image20.jpeg>
</file>

<file path=ppt/media/image21.png>
</file>

<file path=ppt/media/image22.png>
</file>

<file path=ppt/media/image23.svg>
</file>

<file path=ppt/media/image24.jpg>
</file>

<file path=ppt/media/image25.jpg>
</file>

<file path=ppt/media/image26.png>
</file>

<file path=ppt/media/image27.png>
</file>

<file path=ppt/media/image28.svg>
</file>

<file path=ppt/media/image4.png>
</file>

<file path=ppt/media/image5.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Tim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32255-7F91-44D3-B95D-1DFD6E058F9A}" type="datetimeFigureOut">
              <a:t>2/7/22</a:t>
            </a:fld>
            <a:endParaRPr/>
          </a:p>
        </p:txBody>
      </p:sp>
      <p:sp>
        <p:nvSpPr>
          <p:cNvPr id="4" name="SlideImage 3"/>
          <p:cNvSpPr>
            <a:spLocks noGrp="1" noRot="1" noChangeAspect="1"/>
          </p:cNvSpPr>
          <p:nvPr>
            <p:ph type="sldImg" idx="2"/>
          </p:nvPr>
        </p:nvSpPr>
        <p:spPr>
          <a:xfrm>
            <a:off x="1371600" y="1143000"/>
            <a:ext cx="4114800" cy="3086100"/>
          </a:xfrm>
          <a:prstGeom prst="rect">
            <a:avLst/>
          </a:prstGeom>
          <a:noFill/>
          <a:ln w="12700">
            <a:solidFill>
              <a:prstClr val="black"/>
            </a:solidFill>
          </a:ln>
        </p:spPr>
      </p:sp>
      <p:sp>
        <p:nvSpPr>
          <p:cNvPr id="5" name="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sz="1200"/>
            </a:defPPr>
          </a:lstStyle>
          <a:p>
            <a:r>
              <a:t>First Level</a:t>
            </a:r>
          </a:p>
          <a:p>
            <a:pPr lvl="1"/>
            <a:r>
              <a:t>Second Level</a:t>
            </a:r>
          </a:p>
          <a:p>
            <a:pPr lvl="2"/>
            <a:r>
              <a:t>Third level</a:t>
            </a:r>
          </a:p>
          <a:p>
            <a:pPr lvl="3"/>
            <a:r>
              <a:t>Fourth level</a:t>
            </a:r>
          </a:p>
          <a:p>
            <a:pPr lvl="4"/>
            <a:r>
              <a:t>Fifth level</a:t>
            </a:r>
          </a:p>
        </p:txBody>
      </p:sp>
      <p:sp>
        <p:nvSpPr>
          <p:cNvPr id="6" name="Foo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Numb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139B29-1B4D-428E-B848-9830F7C838C4}" type="slidenum">
              <a:rPr smtClean="0"/>
              <a:t>‹#›</a:t>
            </a:fld>
            <a:endParaRPr/>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8" Type="http://schemas.openxmlformats.org/officeDocument/2006/relationships/hyperlink" Target="https://code.visualstudio.com/docs/nodejs/vuejs-tutorial" TargetMode="External"/><Relationship Id="rId3" Type="http://schemas.openxmlformats.org/officeDocument/2006/relationships/hyperlink" Target="file:////learn/modules/publish-static-web-app-api-preview-url/" TargetMode="External"/><Relationship Id="rId7" Type="http://schemas.openxmlformats.org/officeDocument/2006/relationships/hyperlink" Target="https://code.visualstudio.com/docs/nodejs/reactjs-tutorial" TargetMode="External"/><Relationship Id="rId2" Type="http://schemas.openxmlformats.org/officeDocument/2006/relationships/slide" Target="../slides/slide33.xml"/><Relationship Id="rId1" Type="http://schemas.openxmlformats.org/officeDocument/2006/relationships/notesMaster" Target="../notesMasters/notesMaster1.xml"/><Relationship Id="rId6" Type="http://schemas.openxmlformats.org/officeDocument/2006/relationships/hyperlink" Target="https://code.visualstudio.com/docs/nodejs/angular-tutorial" TargetMode="External"/><Relationship Id="rId5" Type="http://schemas.openxmlformats.org/officeDocument/2006/relationships/hyperlink" Target="file:////azure/static-web-apps" TargetMode="External"/><Relationship Id="rId4" Type="http://schemas.openxmlformats.org/officeDocument/2006/relationships/hyperlink" Target="file:////learn/modules/publish-static-web-app-authentication/"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Link to published module on Learn: https://docs.microsoft.com/en-us/learn/modules/learn-pr/azure/publish-app-service-static-web-app-api/ </a:t>
            </a:r>
          </a:p>
        </p:txBody>
      </p:sp>
      <p:sp>
        <p:nvSpPr>
          <p:cNvPr id="4" name="Slide Number Placeholder 3"/>
          <p:cNvSpPr>
            <a:spLocks noGrp="1"/>
          </p:cNvSpPr>
          <p:nvPr>
            <p:ph type="sldNum" sz="quarter" idx="10"/>
          </p:nvPr>
        </p:nvSpPr>
        <p:spPr/>
        <p:txBody>
          <a:bodyPr/>
          <a:lstStyle/>
          <a:p>
            <a:fld id="{6101C5E1-D8E9-464D-A93E-CE21651935A7}" type="slidenum">
              <a:rPr lang="en-US" smtClean="0"/>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This module provides four variations of the sample application for you to choose from: Angular, React, Svelte, and Vue. The power of Azure Static Web Apps is that all of these flavors "just work".</a:t>
            </a:r>
          </a:p>
          <a:p>
            <a:endParaRPr/>
          </a:p>
          <a:p>
            <a:pPr>
              <a:spcBef>
                <a:spcPct val="43750"/>
              </a:spcBef>
              <a:spcAft>
                <a:spcPct val="43750"/>
              </a:spcAft>
            </a:pPr>
            <a:r>
              <a:t>The starter code includes the four apps that you'll use.</a:t>
            </a:r>
          </a:p>
          <a:p>
            <a:endParaRPr/>
          </a:p>
          <a:p>
            <a:r>
              <a:t>? angular-app ?? The Angular client app ? react-app ?? The React client app ? svelte-app ?? The Svelte client app ? vue-app ?? The Vue client app </a:t>
            </a:r>
          </a:p>
        </p:txBody>
      </p:sp>
      <p:sp>
        <p:nvSpPr>
          <p:cNvPr id="4" name="Slide Number Placeholder 3"/>
          <p:cNvSpPr>
            <a:spLocks noGrp="1"/>
          </p:cNvSpPr>
          <p:nvPr>
            <p:ph type="sldNum" sz="quarter" idx="10"/>
          </p:nvPr>
        </p:nvSpPr>
        <p:spPr/>
        <p:txBody>
          <a:bodyPr/>
          <a:lstStyle/>
          <a:p>
            <a:fld id="{6101C5E1-D8E9-464D-A93E-CE21651935A7}" type="slidenum">
              <a:rPr lang="en-US" smtClean="0"/>
              <a:t>12</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After you choose your client application, you'll:</a:t>
            </a:r>
          </a:p>
          <a:p>
            <a:endParaRPr/>
          </a:p>
          <a:p>
            <a:r>
              <a:t>Build and run your front-end application.</a:t>
            </a:r>
          </a:p>
          <a:p>
            <a:endParaRPr/>
          </a:p>
          <a:p>
            <a:r>
              <a:t>Automatically build and deploy your web app to Azure from a GitHub repository with GitHub Actions.</a:t>
            </a:r>
          </a:p>
          <a:p>
            <a:endParaRPr/>
          </a:p>
          <a:p>
            <a:r>
              <a:t>Finally, you'll explore and launch your application, as follows.</a:t>
            </a:r>
          </a:p>
        </p:txBody>
      </p:sp>
      <p:sp>
        <p:nvSpPr>
          <p:cNvPr id="4" name="Slide Number Placeholder 3"/>
          <p:cNvSpPr>
            <a:spLocks noGrp="1"/>
          </p:cNvSpPr>
          <p:nvPr>
            <p:ph type="sldNum" sz="quarter" idx="10"/>
          </p:nvPr>
        </p:nvSpPr>
        <p:spPr/>
        <p:txBody>
          <a:bodyPr/>
          <a:lstStyle/>
          <a:p>
            <a:fld id="{6101C5E1-D8E9-464D-A93E-CE21651935A7}" type="slidenum">
              <a:rPr lang="en-US" smtClean="0"/>
              <a:t>13</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About now, you might be thinking you need to create the Azure resources first, but Azure Static Web Apps has your daily workflow in mind. A more natural approach is to start with the code in GitHub first, before creating resources in Azure.</a:t>
            </a:r>
          </a:p>
        </p:txBody>
      </p:sp>
      <p:sp>
        <p:nvSpPr>
          <p:cNvPr id="4" name="Slide Number Placeholder 3"/>
          <p:cNvSpPr>
            <a:spLocks noGrp="1"/>
          </p:cNvSpPr>
          <p:nvPr>
            <p:ph type="sldNum" sz="quarter" idx="10"/>
          </p:nvPr>
        </p:nvSpPr>
        <p:spPr/>
        <p:txBody>
          <a:bodyPr/>
          <a:lstStyle/>
          <a:p>
            <a:fld id="{6101C5E1-D8E9-464D-A93E-CE21651935A7}" type="slidenum">
              <a:rPr lang="en-US" smtClean="0"/>
              <a:t>14</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Link to published module on Learn: https://docs.microsoft.com/en-us/learn/modules/learn-pr/azure/publish-app-service-static-web-app-api/2-exercise-get-started </a:t>
            </a:r>
          </a:p>
        </p:txBody>
      </p:sp>
      <p:sp>
        <p:nvSpPr>
          <p:cNvPr id="4" name="Slide Number Placeholder 3"/>
          <p:cNvSpPr>
            <a:spLocks noGrp="1"/>
          </p:cNvSpPr>
          <p:nvPr>
            <p:ph type="sldNum" sz="quarter" idx="10"/>
          </p:nvPr>
        </p:nvSpPr>
        <p:spPr/>
        <p:txBody>
          <a:bodyPr/>
          <a:lstStyle/>
          <a:p>
            <a:fld id="{6101C5E1-D8E9-464D-A93E-CE21651935A7}" type="slidenum">
              <a:rPr lang="en-US" smtClean="0"/>
              <a:t>15</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https://docs.microsoft.com/en-us/learn/modules/learn-pr/azure/publish-app-service-static-web-app-api/2-exercise-get-started</a:t>
            </a:r>
          </a:p>
        </p:txBody>
      </p:sp>
      <p:sp>
        <p:nvSpPr>
          <p:cNvPr id="4" name="Slide Number Placeholder 3"/>
          <p:cNvSpPr>
            <a:spLocks noGrp="1"/>
          </p:cNvSpPr>
          <p:nvPr>
            <p:ph type="sldNum" sz="quarter" idx="10"/>
          </p:nvPr>
        </p:nvSpPr>
        <p:spPr/>
        <p:txBody>
          <a:bodyPr/>
          <a:lstStyle/>
          <a:p>
            <a:fld id="{6101C5E1-D8E9-464D-A93E-CE21651935A7}" type="slidenum">
              <a:rPr lang="en-US" smtClean="0"/>
              <a:t>16</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17</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Your ultimate goal is to host your app in Azure. Azure Static Web Apps takes care of provisioning all the necessary Azure resources for you.</a:t>
            </a:r>
          </a:p>
          <a:p>
            <a:endParaRPr/>
          </a:p>
          <a:p>
            <a:pPr>
              <a:spcBef>
                <a:spcPct val="43750"/>
              </a:spcBef>
              <a:spcAft>
                <a:spcPct val="43750"/>
              </a:spcAft>
            </a:pPr>
            <a:r>
              <a:t>However, before your app can be hosted, you need something to build your app as you make changes. Those changes could be via commits or pull requests to your repository. A key feature of Azure Static Web Apps is that it sets up a GitHub Actions workflow to build and publish your application.</a:t>
            </a:r>
          </a:p>
          <a:p>
            <a:endParaRPr/>
          </a:p>
          <a:p>
            <a:pPr>
              <a:spcBef>
                <a:spcPct val="43750"/>
              </a:spcBef>
              <a:spcAft>
                <a:spcPct val="43750"/>
              </a:spcAft>
            </a:pPr>
            <a:r>
              <a:t>When you create the Azure Static Web Apps resource, it creates the GitHub Actions workflow. The workflow is triggered immediately and takes care of building and publishing your app. The workflow is also triggered every time you make a change to the watched branch in your repository.</a:t>
            </a:r>
          </a:p>
        </p:txBody>
      </p:sp>
      <p:sp>
        <p:nvSpPr>
          <p:cNvPr id="4" name="Slide Number Placeholder 3"/>
          <p:cNvSpPr>
            <a:spLocks noGrp="1"/>
          </p:cNvSpPr>
          <p:nvPr>
            <p:ph type="sldNum" sz="quarter" idx="10"/>
          </p:nvPr>
        </p:nvSpPr>
        <p:spPr/>
        <p:txBody>
          <a:bodyPr/>
          <a:lstStyle/>
          <a:p>
            <a:fld id="{6101C5E1-D8E9-464D-A93E-CE21651935A7}" type="slidenum">
              <a:rPr lang="en-US" smtClean="0"/>
              <a:t>18</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There are two automated aspects to deploying a web app. The first provisions the underlying Azure resources that make up your app. The second is a GitHub Actions workflow that builds and publishes your application.</a:t>
            </a:r>
          </a:p>
          <a:p>
            <a:endParaRPr/>
          </a:p>
          <a:p>
            <a:pPr>
              <a:spcBef>
                <a:spcPct val="43750"/>
              </a:spcBef>
              <a:spcAft>
                <a:spcPct val="43750"/>
              </a:spcAft>
            </a:pPr>
            <a:r>
              <a:t>When you publish your app to the web with Azure Static Web Apps, you're getting fast hosting of your web app and scalable APIs. You're also getting a unified build and deployment workflow provided by GitHub Actions.</a:t>
            </a:r>
          </a:p>
        </p:txBody>
      </p:sp>
      <p:sp>
        <p:nvSpPr>
          <p:cNvPr id="4" name="Slide Number Placeholder 3"/>
          <p:cNvSpPr>
            <a:spLocks noGrp="1"/>
          </p:cNvSpPr>
          <p:nvPr>
            <p:ph type="sldNum" sz="quarter" idx="10"/>
          </p:nvPr>
        </p:nvSpPr>
        <p:spPr/>
        <p:txBody>
          <a:bodyPr/>
          <a:lstStyle/>
          <a:p>
            <a:fld id="{6101C5E1-D8E9-464D-A93E-CE21651935A7}" type="slidenum">
              <a:rPr lang="en-US" smtClean="0"/>
              <a:t>19</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Azure Static Web Apps is designed to host applications where the source code lives on GitHub. When you create a Static Web Apps instance, you'll sign in to GitHub and specify the repository containing your app's code.</a:t>
            </a:r>
          </a:p>
          <a:p>
            <a:endParaRPr/>
          </a:p>
          <a:p>
            <a:pPr>
              <a:spcBef>
                <a:spcPct val="43750"/>
              </a:spcBef>
              <a:spcAft>
                <a:spcPct val="43750"/>
              </a:spcAft>
            </a:pPr>
            <a:r>
              <a:t>You also need to specify three folder paths within your repository so your app can be automatically built and deployed:</a:t>
            </a:r>
          </a:p>
          <a:p>
            <a:endParaRPr/>
          </a:p>
          <a:p>
            <a:r>
              <a:rPr i="1"/>
              <a:t>[Table was here]</a:t>
            </a:r>
          </a:p>
          <a:p>
            <a:endParaRPr i="1"/>
          </a:p>
          <a:p>
            <a:pPr>
              <a:spcBef>
                <a:spcPct val="43750"/>
              </a:spcBef>
              <a:spcAft>
                <a:spcPct val="43750"/>
              </a:spcAft>
            </a:pPr>
            <a:r>
              <a:t>The </a:t>
            </a:r>
            <a:r>
              <a:rPr b="1"/>
              <a:t>App build output</a:t>
            </a:r>
            <a:r>
              <a:t> is a relative path to the build output directory of your application. For example, consider we have an app at my-app that outputs its built assets to a my-app/dist folder. In this case, you specify dist for this location.</a:t>
            </a:r>
          </a:p>
        </p:txBody>
      </p:sp>
      <p:sp>
        <p:nvSpPr>
          <p:cNvPr id="4" name="Slide Number Placeholder 3"/>
          <p:cNvSpPr>
            <a:spLocks noGrp="1"/>
          </p:cNvSpPr>
          <p:nvPr>
            <p:ph type="sldNum" sz="quarter" idx="10"/>
          </p:nvPr>
        </p:nvSpPr>
        <p:spPr/>
        <p:txBody>
          <a:bodyPr/>
          <a:lstStyle/>
          <a:p>
            <a:fld id="{6101C5E1-D8E9-464D-A93E-CE21651935A7}" type="slidenum">
              <a:rPr lang="en-US" smtClean="0"/>
              <a:t>20</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Your GitHub repository contains source code, so it needs to be built before it can be published.</a:t>
            </a:r>
          </a:p>
          <a:p>
            <a:endParaRPr/>
          </a:p>
          <a:p>
            <a:pPr>
              <a:spcBef>
                <a:spcPct val="43750"/>
              </a:spcBef>
              <a:spcAft>
                <a:spcPct val="43750"/>
              </a:spcAft>
            </a:pPr>
            <a:r>
              <a:t>When you create a Static Web Apps instance, Azure creates a GitHub Actions workflow in your repository. The workflow builds your app every time you push changes or create a pull request against the branch you chose to track. This build process turns your source code into static assets, which are served by Azure. Once the build is complete, then the action deploys the assets.</a:t>
            </a:r>
          </a:p>
          <a:p>
            <a:endParaRPr/>
          </a:p>
          <a:p>
            <a:pPr>
              <a:spcBef>
                <a:spcPct val="43750"/>
              </a:spcBef>
              <a:spcAft>
                <a:spcPct val="43750"/>
              </a:spcAft>
            </a:pPr>
            <a:r>
              <a:t>The GitHub Action is added to your repository in the </a:t>
            </a:r>
            <a:r>
              <a:rPr i="1"/>
              <a:t>.github/workflows</a:t>
            </a:r>
            <a:r>
              <a:t> folder. You can review or modify this file as needed. The settings you enter when you create the resource are stored in the GitHub Action's file.</a:t>
            </a:r>
          </a:p>
        </p:txBody>
      </p:sp>
      <p:sp>
        <p:nvSpPr>
          <p:cNvPr id="4" name="Slide Number Placeholder 3"/>
          <p:cNvSpPr>
            <a:spLocks noGrp="1"/>
          </p:cNvSpPr>
          <p:nvPr>
            <p:ph type="sldNum" sz="quarter" idx="10"/>
          </p:nvPr>
        </p:nvSpPr>
        <p:spPr/>
        <p:txBody>
          <a:bodyPr/>
          <a:lstStyle/>
          <a:p>
            <a:fld id="{6101C5E1-D8E9-464D-A93E-CE21651935A7}" type="slidenum">
              <a:rPr lang="en-US" smtClean="0"/>
              <a:t>21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If your app requires an API, you can implement it as an Azure Functions project in your repository. Your API will automatically deploy and be hosted by your Static Web Apps instance. The GitHub Actions workflow that builds and deploys your app locates the API within your repo by the name of the folder you specify.</a:t>
            </a:r>
          </a:p>
          <a:p>
            <a:endParaRPr/>
          </a:p>
          <a:p>
            <a:pPr>
              <a:spcBef>
                <a:spcPct val="43750"/>
              </a:spcBef>
              <a:spcAft>
                <a:spcPct val="43750"/>
              </a:spcAft>
            </a:pPr>
            <a:r>
              <a:t>Typically, you put the API app in a folder named </a:t>
            </a:r>
            <a:r>
              <a:rPr i="1"/>
              <a:t>api</a:t>
            </a:r>
            <a:r>
              <a:t> or </a:t>
            </a:r>
            <a:r>
              <a:rPr i="1"/>
              <a:t>functions</a:t>
            </a:r>
            <a:r>
              <a:t>, but you can name it whatever you prefer.</a:t>
            </a:r>
          </a:p>
          <a:p>
            <a:endParaRPr/>
          </a:p>
          <a:p>
            <a:pPr>
              <a:spcBef>
                <a:spcPct val="43750"/>
              </a:spcBef>
              <a:spcAft>
                <a:spcPct val="43750"/>
              </a:spcAft>
            </a:pPr>
            <a:r>
              <a:t>What if you don't have an API? Don't worry. If Azure Static Web Apps can't find an API in the folder you indicate, it won't publish an API, but it will still publish your app.</a:t>
            </a:r>
          </a:p>
        </p:txBody>
      </p:sp>
      <p:sp>
        <p:nvSpPr>
          <p:cNvPr id="4" name="Slide Number Placeholder 3"/>
          <p:cNvSpPr>
            <a:spLocks noGrp="1"/>
          </p:cNvSpPr>
          <p:nvPr>
            <p:ph type="sldNum" sz="quarter" idx="10"/>
          </p:nvPr>
        </p:nvSpPr>
        <p:spPr/>
        <p:txBody>
          <a:bodyPr/>
          <a:lstStyle/>
          <a:p>
            <a:fld id="{6101C5E1-D8E9-464D-A93E-CE21651935A7}" type="slidenum">
              <a:rPr lang="en-US" smtClean="0"/>
              <a:t>22</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97500" lnSpcReduction="10000"/>
          </a:bodyPr>
          <a:lstStyle/>
          <a:p>
            <a:pPr>
              <a:spcBef>
                <a:spcPct val="43750"/>
              </a:spcBef>
              <a:spcAft>
                <a:spcPct val="43750"/>
              </a:spcAft>
            </a:pPr>
            <a:r>
              <a:t>You see a 404 error when you refresh the page because the browser sends a request to the hosting platform to serve </a:t>
            </a:r>
            <a:r>
              <a:rPr b="1"/>
              <a:t>/products</a:t>
            </a:r>
            <a:r>
              <a:t>. There's no page on the server named </a:t>
            </a:r>
            <a:r>
              <a:rPr b="1"/>
              <a:t>products</a:t>
            </a:r>
            <a:r>
              <a:t> to serve. Fortunately, it's easy to resolve this by creating a fallback route. A fallback route is a route that matches all unmatched page requests to the server.</a:t>
            </a:r>
          </a:p>
          <a:p>
            <a:endParaRPr/>
          </a:p>
          <a:p>
            <a:pPr>
              <a:spcBef>
                <a:spcPct val="43750"/>
              </a:spcBef>
              <a:spcAft>
                <a:spcPct val="43750"/>
              </a:spcAft>
            </a:pPr>
            <a:r>
              <a:t>Azure Static Web Apps supports custom routing rules defined in an optional </a:t>
            </a:r>
            <a:r>
              <a:rPr i="1"/>
              <a:t>staticwebapp.config.json</a:t>
            </a:r>
            <a:r>
              <a:t> file located in the app's build output folder.</a:t>
            </a:r>
          </a:p>
          <a:p>
            <a:endParaRPr/>
          </a:p>
          <a:p>
            <a:pPr>
              <a:spcBef>
                <a:spcPct val="43750"/>
              </a:spcBef>
              <a:spcAft>
                <a:spcPct val="43750"/>
              </a:spcAft>
            </a:pPr>
            <a:r>
              <a:t>You can configure your app to use rules that implement a fallback route as shown in the following example that uses a path wildcard with file filter:</a:t>
            </a:r>
          </a:p>
          <a:p>
            <a:endParaRPr/>
          </a:p>
          <a:p>
            <a:r>
              <a:t>{ "navigationFallback": { "rewrite": "index.html", "exclude": ["/images/*.{png,jpg,gif,ico}", "/*.{css,scss,js}"] } } </a:t>
            </a:r>
          </a:p>
          <a:p>
            <a:endParaRPr/>
          </a:p>
          <a:p>
            <a:pPr>
              <a:spcBef>
                <a:spcPct val="43750"/>
              </a:spcBef>
              <a:spcAft>
                <a:spcPct val="43750"/>
              </a:spcAft>
            </a:pPr>
            <a:r>
              <a:t>This rule tells Azure Static Web Apps to serve index.html when a request for an resource is not found, excluding the images and CSS files shown in the exclude expression.</a:t>
            </a:r>
          </a:p>
        </p:txBody>
      </p:sp>
      <p:sp>
        <p:nvSpPr>
          <p:cNvPr id="4" name="Slide Number Placeholder 3"/>
          <p:cNvSpPr>
            <a:spLocks noGrp="1"/>
          </p:cNvSpPr>
          <p:nvPr>
            <p:ph type="sldNum" sz="quarter" idx="10"/>
          </p:nvPr>
        </p:nvSpPr>
        <p:spPr/>
        <p:txBody>
          <a:bodyPr/>
          <a:lstStyle/>
          <a:p>
            <a:fld id="{6101C5E1-D8E9-464D-A93E-CE21651935A7}" type="slidenum">
              <a:rPr lang="en-US" smtClean="0"/>
              <a:t>23</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Azure Static Web Apps expects your </a:t>
            </a:r>
            <a:r>
              <a:rPr i="1"/>
              <a:t>staticwebapp.config.json</a:t>
            </a:r>
            <a:r>
              <a:t> file to be in the output_location by default. If your build process copies your </a:t>
            </a:r>
            <a:r>
              <a:rPr i="1"/>
              <a:t>staticwebapp.config.json</a:t>
            </a:r>
            <a:r>
              <a:t> file to the output_location, then there is nothing else you need to do.</a:t>
            </a:r>
          </a:p>
          <a:p>
            <a:endParaRPr/>
          </a:p>
          <a:p>
            <a:pPr>
              <a:spcBef>
                <a:spcPct val="43750"/>
              </a:spcBef>
              <a:spcAft>
                <a:spcPct val="43750"/>
              </a:spcAft>
            </a:pPr>
            <a:r>
              <a:t>The </a:t>
            </a:r>
            <a:r>
              <a:rPr i="1"/>
              <a:t>staticwebapp.config.json</a:t>
            </a:r>
            <a:r>
              <a:t> file for your application is located in the folder </a:t>
            </a:r>
            <a:r>
              <a:rPr i="1"/>
              <a:t>angular-app/src/assets</a:t>
            </a:r>
          </a:p>
          <a:p>
            <a:endParaRPr i="1"/>
          </a:p>
          <a:p>
            <a:pPr>
              <a:spcBef>
                <a:spcPct val="43750"/>
              </a:spcBef>
              <a:spcAft>
                <a:spcPct val="43750"/>
              </a:spcAft>
            </a:pPr>
            <a:r>
              <a:t>The </a:t>
            </a:r>
            <a:r>
              <a:rPr i="1"/>
              <a:t>staticwebapp.config.json</a:t>
            </a:r>
            <a:r>
              <a:t> file is located in the folder </a:t>
            </a:r>
            <a:r>
              <a:rPr i="1"/>
              <a:t>react-app/public</a:t>
            </a:r>
          </a:p>
          <a:p>
            <a:endParaRPr i="1"/>
          </a:p>
          <a:p>
            <a:pPr>
              <a:spcBef>
                <a:spcPct val="43750"/>
              </a:spcBef>
              <a:spcAft>
                <a:spcPct val="43750"/>
              </a:spcAft>
            </a:pPr>
            <a:r>
              <a:t>The </a:t>
            </a:r>
            <a:r>
              <a:rPr i="1"/>
              <a:t>staticwebapp.config.json</a:t>
            </a:r>
            <a:r>
              <a:t> file is located in the folder </a:t>
            </a:r>
            <a:r>
              <a:rPr i="1"/>
              <a:t>svelte-app/public</a:t>
            </a:r>
          </a:p>
          <a:p>
            <a:endParaRPr i="1"/>
          </a:p>
          <a:p>
            <a:pPr>
              <a:spcBef>
                <a:spcPct val="43750"/>
              </a:spcBef>
              <a:spcAft>
                <a:spcPct val="43750"/>
              </a:spcAft>
            </a:pPr>
            <a:r>
              <a:t>The </a:t>
            </a:r>
            <a:r>
              <a:rPr i="1"/>
              <a:t>staticwebapp.config.json</a:t>
            </a:r>
            <a:r>
              <a:t> file is located in the folder </a:t>
            </a:r>
            <a:r>
              <a:rPr i="1"/>
              <a:t>vue-app/public</a:t>
            </a:r>
          </a:p>
        </p:txBody>
      </p:sp>
      <p:sp>
        <p:nvSpPr>
          <p:cNvPr id="4" name="Slide Number Placeholder 3"/>
          <p:cNvSpPr>
            <a:spLocks noGrp="1"/>
          </p:cNvSpPr>
          <p:nvPr>
            <p:ph type="sldNum" sz="quarter" idx="10"/>
          </p:nvPr>
        </p:nvSpPr>
        <p:spPr/>
        <p:txBody>
          <a:bodyPr/>
          <a:lstStyle/>
          <a:p>
            <a:fld id="{6101C5E1-D8E9-464D-A93E-CE21651935A7}" type="slidenum">
              <a:rPr lang="en-US" smtClean="0"/>
              <a:t>24</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So what do you need so you can publish your web app to Azure Static Web Apps? All you need is your app in your GitHub repository.</a:t>
            </a:r>
          </a:p>
        </p:txBody>
      </p:sp>
      <p:sp>
        <p:nvSpPr>
          <p:cNvPr id="4" name="Slide Number Placeholder 3"/>
          <p:cNvSpPr>
            <a:spLocks noGrp="1"/>
          </p:cNvSpPr>
          <p:nvPr>
            <p:ph type="sldNum" sz="quarter" idx="10"/>
          </p:nvPr>
        </p:nvSpPr>
        <p:spPr/>
        <p:txBody>
          <a:bodyPr/>
          <a:lstStyle/>
          <a:p>
            <a:fld id="{6101C5E1-D8E9-464D-A93E-CE21651935A7}" type="slidenum">
              <a:rPr lang="en-US" smtClean="0"/>
              <a:t>25</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26</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Explanation: The `navigationFallback` section is where you define a server-side fallback route to serve the appropriate HTML page (which is generally the index.html for your client-side app).</a:t>
            </a:r>
          </a:p>
        </p:txBody>
      </p:sp>
      <p:sp>
        <p:nvSpPr>
          <p:cNvPr id="4" name="Slide Number Placeholder 3"/>
          <p:cNvSpPr>
            <a:spLocks noGrp="1"/>
          </p:cNvSpPr>
          <p:nvPr>
            <p:ph type="sldNum" sz="quarter" idx="10"/>
          </p:nvPr>
        </p:nvSpPr>
        <p:spPr/>
        <p:txBody>
          <a:bodyPr/>
          <a:lstStyle/>
          <a:p>
            <a:fld id="{6101C5E1-D8E9-464D-A93E-CE21651935A7}" type="slidenum">
              <a:rPr lang="en-US" smtClean="0"/>
              <a:t>27</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Explanation: The `navigationFallback` section is where you define a server-side fallback route to serve the appropriate HTML page (which is generally the index.html for your client-side app).</a:t>
            </a:r>
          </a:p>
        </p:txBody>
      </p:sp>
      <p:sp>
        <p:nvSpPr>
          <p:cNvPr id="4" name="Slide Number Placeholder 3"/>
          <p:cNvSpPr>
            <a:spLocks noGrp="1"/>
          </p:cNvSpPr>
          <p:nvPr>
            <p:ph type="sldNum" sz="quarter" idx="10"/>
          </p:nvPr>
        </p:nvSpPr>
        <p:spPr/>
        <p:txBody>
          <a:bodyPr/>
          <a:lstStyle/>
          <a:p>
            <a:fld id="{6101C5E1-D8E9-464D-A93E-CE21651935A7}" type="slidenum">
              <a:rPr lang="en-US" smtClean="0"/>
              <a:t>28</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Link to published module on Learn: https://docs.microsoft.com/en-us/learn/modules/learn-pr/azure/publish-app-service-static-web-app-api/4-exercise-static-web-apps </a:t>
            </a:r>
          </a:p>
        </p:txBody>
      </p:sp>
      <p:sp>
        <p:nvSpPr>
          <p:cNvPr id="4" name="Slide Number Placeholder 3"/>
          <p:cNvSpPr>
            <a:spLocks noGrp="1"/>
          </p:cNvSpPr>
          <p:nvPr>
            <p:ph type="sldNum" sz="quarter" idx="10"/>
          </p:nvPr>
        </p:nvSpPr>
        <p:spPr/>
        <p:txBody>
          <a:bodyPr/>
          <a:lstStyle/>
          <a:p>
            <a:fld id="{6101C5E1-D8E9-464D-A93E-CE21651935A7}" type="slidenum">
              <a:rPr lang="en-US" smtClean="0"/>
              <a:t>29</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https://docs.microsoft.com/en-us/learn/modules/learn-pr/azure/publish-app-service-static-web-app-api/4-exercise-static-web-apps</a:t>
            </a:r>
          </a:p>
        </p:txBody>
      </p:sp>
      <p:sp>
        <p:nvSpPr>
          <p:cNvPr id="4" name="Slide Number Placeholder 3"/>
          <p:cNvSpPr>
            <a:spLocks noGrp="1"/>
          </p:cNvSpPr>
          <p:nvPr>
            <p:ph type="sldNum" sz="quarter" idx="10"/>
          </p:nvPr>
        </p:nvSpPr>
        <p:spPr/>
        <p:txBody>
          <a:bodyPr/>
          <a:lstStyle/>
          <a:p>
            <a:fld id="{6101C5E1-D8E9-464D-A93E-CE21651935A7}" type="slidenum">
              <a:rPr lang="en-US" smtClean="0"/>
              <a:t>30</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31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4</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92500" lnSpcReduction="20000"/>
          </a:bodyPr>
          <a:lstStyle/>
          <a:p>
            <a:pPr>
              <a:spcBef>
                <a:spcPct val="43750"/>
              </a:spcBef>
              <a:spcAft>
                <a:spcPct val="43750"/>
              </a:spcAft>
            </a:pPr>
            <a:r>
              <a:t>You needed to build a shopping list web app that is secure and offers good performance for a globally distributed customer base. Your primary concerns were to limit the amount of infrastructure work and focusing on the business features and user experience.</a:t>
            </a:r>
          </a:p>
          <a:p>
            <a:endParaRPr/>
          </a:p>
          <a:p>
            <a:pPr>
              <a:spcBef>
                <a:spcPct val="43750"/>
              </a:spcBef>
              <a:spcAft>
                <a:spcPct val="43750"/>
              </a:spcAft>
            </a:pPr>
            <a:r>
              <a:t>Azure Static Web Apps are a great fit for this scenario:</a:t>
            </a:r>
          </a:p>
          <a:p>
            <a:endParaRPr/>
          </a:p>
          <a:p>
            <a:r>
              <a:t>Performance and Scale: Your web assets are globally distributed, putting them closer to your users, to minimize latency and business logic is run on Azure Functions that scale automatically to meet demand.</a:t>
            </a:r>
          </a:p>
          <a:p>
            <a:endParaRPr/>
          </a:p>
          <a:p>
            <a:r>
              <a:t>Productivity: You get an automated build pipeline with CI/CD while.</a:t>
            </a:r>
          </a:p>
          <a:p>
            <a:endParaRPr/>
          </a:p>
          <a:p>
            <a:r>
              <a:t>Security: The web app is secured with an SSL certificate.</a:t>
            </a:r>
          </a:p>
          <a:p>
            <a:endParaRPr/>
          </a:p>
          <a:p>
            <a:pPr>
              <a:spcBef>
                <a:spcPct val="43750"/>
              </a:spcBef>
              <a:spcAft>
                <a:spcPct val="43750"/>
              </a:spcAft>
            </a:pPr>
            <a:r>
              <a:t>Without Azure Static Web Apps, you could deploy your web assets to cloud storage, create, and assign your own SSL certificate, create your API, establish a reverse proxy that allows your app to make calls to the API, distribute the app globally, and set up your own CI/CD process.</a:t>
            </a:r>
          </a:p>
          <a:p>
            <a:endParaRPr/>
          </a:p>
          <a:p>
            <a:pPr>
              <a:spcBef>
                <a:spcPct val="43750"/>
              </a:spcBef>
              <a:spcAft>
                <a:spcPct val="43750"/>
              </a:spcAft>
            </a:pPr>
            <a:r>
              <a:t>Azure Static Web Apps gives you all of these benefits. This lets you spend your time on building new features and optimizing the user experience rather than creating and maintaining site infrastructure.</a:t>
            </a:r>
          </a:p>
        </p:txBody>
      </p:sp>
      <p:sp>
        <p:nvSpPr>
          <p:cNvPr id="4" name="Slide Number Placeholder 3"/>
          <p:cNvSpPr>
            <a:spLocks noGrp="1"/>
          </p:cNvSpPr>
          <p:nvPr>
            <p:ph type="sldNum" sz="quarter" idx="10"/>
          </p:nvPr>
        </p:nvSpPr>
        <p:spPr/>
        <p:txBody>
          <a:bodyPr/>
          <a:lstStyle/>
          <a:p>
            <a:fld id="{6101C5E1-D8E9-464D-A93E-CE21651935A7}" type="slidenum">
              <a:rPr lang="en-US" smtClean="0"/>
              <a:t>32</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Here are several resources where you can learn more about Azure Static Web Apps, Visual Studio Code, and other concepts covered in this module.</a:t>
            </a:r>
          </a:p>
          <a:p>
            <a:endParaRPr/>
          </a:p>
          <a:p>
            <a:r>
              <a:t>Learn how to </a:t>
            </a:r>
            <a:r>
              <a:rPr>
                <a:hlinkClick r:id="rId3"/>
              </a:rPr>
              <a:t>Publish an API to Azure Static Web Apps</a:t>
            </a:r>
          </a:p>
          <a:p>
            <a:endParaRPr>
              <a:hlinkClick r:id="rId3"/>
            </a:endParaRPr>
          </a:p>
          <a:p>
            <a:r>
              <a:t>Learn how to </a:t>
            </a:r>
            <a:r>
              <a:rPr>
                <a:hlinkClick r:id="rId4"/>
              </a:rPr>
              <a:t>Authenticate users with Azure Static Web Apps</a:t>
            </a:r>
          </a:p>
          <a:p>
            <a:endParaRPr>
              <a:hlinkClick r:id="rId4"/>
            </a:endParaRPr>
          </a:p>
          <a:p>
            <a:r>
              <a:rPr>
                <a:hlinkClick r:id="rId5"/>
              </a:rPr>
              <a:t>Azure Static Web Apps on Microsoft Docs</a:t>
            </a:r>
          </a:p>
          <a:p>
            <a:endParaRPr>
              <a:hlinkClick r:id="rId5"/>
            </a:endParaRPr>
          </a:p>
          <a:p>
            <a:r>
              <a:t>Use </a:t>
            </a:r>
            <a:r>
              <a:rPr>
                <a:hlinkClick r:id="rId6"/>
              </a:rPr>
              <a:t>Angular</a:t>
            </a:r>
            <a:r>
              <a:t>, </a:t>
            </a:r>
            <a:r>
              <a:rPr>
                <a:hlinkClick r:id="rId7"/>
              </a:rPr>
              <a:t>React</a:t>
            </a:r>
            <a:r>
              <a:t>, and </a:t>
            </a:r>
            <a:r>
              <a:rPr>
                <a:hlinkClick r:id="rId8"/>
              </a:rPr>
              <a:t>Vue</a:t>
            </a:r>
            <a:r>
              <a:t> in Visual Studio Code</a:t>
            </a:r>
          </a:p>
        </p:txBody>
      </p:sp>
      <p:sp>
        <p:nvSpPr>
          <p:cNvPr id="4" name="Slide Number Placeholder 3"/>
          <p:cNvSpPr>
            <a:spLocks noGrp="1"/>
          </p:cNvSpPr>
          <p:nvPr>
            <p:ph type="sldNum" sz="quarter" idx="10"/>
          </p:nvPr>
        </p:nvSpPr>
        <p:spPr/>
        <p:txBody>
          <a:bodyPr/>
          <a:lstStyle/>
          <a:p>
            <a:fld id="{6101C5E1-D8E9-464D-A93E-CE21651935A7}" type="slidenum">
              <a:rPr lang="en-US" smtClean="0"/>
              <a:t>33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Your company is launching a shopping list web app. Through the site, customers can add, edit, view, and remove items such as food and household needs from their list.</a:t>
            </a:r>
          </a:p>
          <a:p>
            <a:endParaRPr/>
          </a:p>
          <a:p>
            <a:pPr>
              <a:spcBef>
                <a:spcPct val="43750"/>
              </a:spcBef>
              <a:spcAft>
                <a:spcPct val="43750"/>
              </a:spcAft>
            </a:pPr>
            <a:r>
              <a:t>The site and APIs need to be secure to ensure customer privacy. Your users will be distributed all over the world, and you want everyone to get great performance. You'd prefer a solution that removes as much of the infrastructure work, including building and publishing, as possible so you can concentrate on features and user experience.</a:t>
            </a:r>
          </a:p>
          <a:p>
            <a:endParaRPr/>
          </a:p>
          <a:p>
            <a:pPr>
              <a:spcBef>
                <a:spcPct val="43750"/>
              </a:spcBef>
              <a:spcAft>
                <a:spcPct val="43750"/>
              </a:spcAft>
            </a:pPr>
            <a:r>
              <a:t>You could deploy your web assets to cloud storage, create, and assign your own SSL certificate, create your API on a cloud server, establish a reverse proxy that allows your app to make calls to the API, distribute the app globally, and set up your own CI/CD process.</a:t>
            </a:r>
          </a:p>
          <a:p>
            <a:endParaRPr/>
          </a:p>
          <a:p>
            <a:pPr>
              <a:spcBef>
                <a:spcPct val="43750"/>
              </a:spcBef>
              <a:spcAft>
                <a:spcPct val="43750"/>
              </a:spcAft>
            </a:pPr>
            <a:r>
              <a:t>When you use Azure Static Web Apps, you get all of this out of the box.</a:t>
            </a:r>
          </a:p>
        </p:txBody>
      </p:sp>
      <p:sp>
        <p:nvSpPr>
          <p:cNvPr id="4" name="Slide Number Placeholder 3"/>
          <p:cNvSpPr>
            <a:spLocks noGrp="1"/>
          </p:cNvSpPr>
          <p:nvPr>
            <p:ph type="sldNum" sz="quarter" idx="10"/>
          </p:nvPr>
        </p:nvSpPr>
        <p:spPr/>
        <p:txBody>
          <a:bodyPr/>
          <a:lstStyle/>
          <a:p>
            <a:fld id="{6101C5E1-D8E9-464D-A93E-CE21651935A7}" type="slidenum">
              <a:rPr lang="en-US" smtClean="0"/>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a:spcBef>
                <a:spcPct val="43750"/>
              </a:spcBef>
              <a:spcAft>
                <a:spcPct val="43750"/>
              </a:spcAft>
            </a:pPr>
            <a:r>
              <a:t>Azure Static Web Apps solves the hard problems all the way from your source code to global availability.</a:t>
            </a:r>
          </a:p>
          <a:p>
            <a:endParaRPr/>
          </a:p>
          <a:p>
            <a:pPr>
              <a:spcBef>
                <a:spcPct val="43750"/>
              </a:spcBef>
              <a:spcAft>
                <a:spcPct val="43750"/>
              </a:spcAft>
            </a:pPr>
            <a:r>
              <a:t>While you stay focused on developing your app, Azure Static Web Apps automatically builds and hosts it from GitHub or Azure DevOps.</a:t>
            </a:r>
          </a:p>
          <a:p>
            <a:endParaRPr/>
          </a:p>
          <a:p>
            <a:pPr>
              <a:spcBef>
                <a:spcPct val="43750"/>
              </a:spcBef>
              <a:spcAft>
                <a:spcPct val="43750"/>
              </a:spcAft>
            </a:pPr>
            <a:r>
              <a:t>Static web apps are commonly built using libraries and frameworks like Angular, React, Svelte, or Vue. These apps include HTML, CSS, JavaScript, and image assets that make up the application. When using a traditional web server architecture, these files are served from a single server along side any required API endpoints.</a:t>
            </a:r>
          </a:p>
          <a:p>
            <a:endParaRPr/>
          </a:p>
          <a:p>
            <a:pPr>
              <a:spcBef>
                <a:spcPct val="43750"/>
              </a:spcBef>
              <a:spcAft>
                <a:spcPct val="43750"/>
              </a:spcAft>
            </a:pPr>
            <a:r>
              <a:t>With Azure Static Web Apps, static assets are separated from a traditional web server and are instead served from points globally distributed around the world. This distribution makes serving files much faster as files are physically closer to users. API endpoints, which are optional, are hosted using a serverless architecture, which avoids the need for a full back-end server all together.</a:t>
            </a:r>
          </a:p>
          <a:p>
            <a:endParaRPr/>
          </a:p>
          <a:p>
            <a:pPr>
              <a:spcBef>
                <a:spcPct val="43750"/>
              </a:spcBef>
              <a:spcAft>
                <a:spcPct val="43750"/>
              </a:spcAft>
            </a:pPr>
            <a:r>
              <a:t>The model for Azure Static Web Apps is that you get exactly what you need, no more, no less.</a:t>
            </a:r>
          </a:p>
          <a:p>
            <a:endParaRPr/>
          </a:p>
          <a:p>
            <a:pPr>
              <a:spcBef>
                <a:spcPct val="43750"/>
              </a:spcBef>
              <a:spcAft>
                <a:spcPct val="43750"/>
              </a:spcAft>
            </a:pPr>
            <a:r>
              <a:t>When you create an Azure Static Web Apps resource, Azure sets up a GitHub Actions or Azure DevOps workflow in the app's source code repository. The workflow monitors a branch of your choice. Every time you push commits or create pull requests into the watched branch, the workflow automatically builds and deploys your app and its API to Azure.</a:t>
            </a:r>
          </a:p>
          <a:p>
            <a:endParaRPr/>
          </a:p>
          <a:p>
            <a:pPr>
              <a:spcBef>
                <a:spcPct val="43750"/>
              </a:spcBef>
              <a:spcAft>
                <a:spcPct val="43750"/>
              </a:spcAft>
            </a:pPr>
            <a:r>
              <a:t>Azure hosts and serves your web app. Azure Functions powers back-end API functionality, which provides automatic scaling out and scaling in based on demand.</a:t>
            </a:r>
          </a:p>
        </p:txBody>
      </p:sp>
      <p:sp>
        <p:nvSpPr>
          <p:cNvPr id="4" name="Slide Number Placeholder 3"/>
          <p:cNvSpPr>
            <a:spLocks noGrp="1"/>
          </p:cNvSpPr>
          <p:nvPr>
            <p:ph type="sldNum" sz="quarter" idx="10"/>
          </p:nvPr>
        </p:nvSpPr>
        <p:spPr/>
        <p:txBody>
          <a:bodyPr/>
          <a:lstStyle/>
          <a:p>
            <a:fld id="{6101C5E1-D8E9-464D-A93E-CE21651935A7}" type="slidenum">
              <a:rPr lang="en-US" smtClean="0"/>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Azure Static Web Apps is ideal for serving purely static content, but it also has great support for static web apps that need APIs behind them. So you can host your static web app with or without an API.</a:t>
            </a:r>
          </a:p>
          <a:p>
            <a:endParaRPr/>
          </a:p>
          <a:p>
            <a:pPr>
              <a:spcBef>
                <a:spcPct val="43750"/>
              </a:spcBef>
              <a:spcAft>
                <a:spcPct val="43750"/>
              </a:spcAft>
            </a:pPr>
            <a:r>
              <a:t>In this module's exercises, you'll deploy an app using your preferred web framework.</a:t>
            </a:r>
          </a:p>
          <a:p>
            <a:endParaRPr/>
          </a:p>
          <a:p>
            <a:pPr>
              <a:spcBef>
                <a:spcPct val="43750"/>
              </a:spcBef>
              <a:spcAft>
                <a:spcPct val="43750"/>
              </a:spcAft>
            </a:pPr>
            <a:r>
              <a:t>[!NOTE] You'll be deploying an app, without an API in this module. See the Next Steps section in the final unit for information about the next module, where you'll deploy an API alongside your app.</a:t>
            </a:r>
          </a:p>
        </p:txBody>
      </p:sp>
      <p:sp>
        <p:nvSpPr>
          <p:cNvPr id="4" name="Slide Number Placeholder 3"/>
          <p:cNvSpPr>
            <a:spLocks noGrp="1"/>
          </p:cNvSpPr>
          <p:nvPr>
            <p:ph type="sldNum" sz="quarter" idx="10"/>
          </p:nvPr>
        </p:nvSpPr>
        <p:spPr/>
        <p:txBody>
          <a:bodyPr/>
          <a:lstStyle/>
          <a:p>
            <a:fld id="{6101C5E1-D8E9-464D-A93E-CE21651935A7}" type="slidenum">
              <a:rPr lang="en-US" smtClean="0"/>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rPr b="1"/>
              <a:t>Globally distributed web hosting</a:t>
            </a:r>
            <a:r>
              <a:t> puts static content like HTML, CSS, JavaScript, and images closer to your users</a:t>
            </a:r>
          </a:p>
          <a:p>
            <a:endParaRPr/>
          </a:p>
          <a:p>
            <a:r>
              <a:rPr b="1"/>
              <a:t>Integrated API</a:t>
            </a:r>
            <a:r>
              <a:t> support provided by Azure Functions</a:t>
            </a:r>
          </a:p>
          <a:p>
            <a:endParaRPr/>
          </a:p>
          <a:p>
            <a:r>
              <a:rPr b="1"/>
              <a:t>First-class GitHub and Azure DevOps integration</a:t>
            </a:r>
            <a:r>
              <a:t> where repository changes trigger builds and deployments.</a:t>
            </a:r>
          </a:p>
          <a:p>
            <a:endParaRPr/>
          </a:p>
          <a:p>
            <a:r>
              <a:rPr b="1"/>
              <a:t>Free SSL certificates</a:t>
            </a:r>
            <a:r>
              <a:t>, which are automatically renewed</a:t>
            </a:r>
          </a:p>
          <a:p>
            <a:endParaRPr/>
          </a:p>
          <a:p>
            <a:r>
              <a:rPr b="1"/>
              <a:t>Unique preview URLs</a:t>
            </a:r>
            <a:r>
              <a:t> for previewing pull requests</a:t>
            </a:r>
          </a:p>
        </p:txBody>
      </p:sp>
      <p:sp>
        <p:nvSpPr>
          <p:cNvPr id="4" name="Slide Number Placeholder 3"/>
          <p:cNvSpPr>
            <a:spLocks noGrp="1"/>
          </p:cNvSpPr>
          <p:nvPr>
            <p:ph type="sldNum" sz="quarter" idx="10"/>
          </p:nvPr>
        </p:nvSpPr>
        <p:spPr/>
        <p:txBody>
          <a:bodyPr/>
          <a:lstStyle/>
          <a:p>
            <a:fld id="{6101C5E1-D8E9-464D-A93E-CE21651935A7}" type="slidenum">
              <a:rPr lang="en-US" smtClean="0"/>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emf"/></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emf"/></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10.svg"/></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emf"/></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58AB58CD-5EDD-4402-AFFD-229DEE632D2B}" type="datetimeFigureOut">
              <a:rPr lang="en-US" smtClean="0"/>
              <a:t>2/7/22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E2EB72C8-8D69-4130-85A0-D113E85AF8CD}" type="datetimeFigureOut">
              <a:rPr lang="en-US" smtClean="0"/>
              <a:t>2/7/22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179239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4161750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Microsoft Lear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2322531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1"/>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392075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5817842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01321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0921292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34275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03195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7704460"/>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C74BA69F-AD9D-4C3A-8723-2A6E7F63E2B6}" type="datetimeFigureOut">
              <a:rPr lang="en-US" smtClean="0"/>
              <a:t>2/7/22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91793320"/>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0963968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7592193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41102867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30603622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081788956"/>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16665806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07196514"/>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1433093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586810411"/>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_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3758363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539212769"/>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710487086"/>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38633084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4464816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14050614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823400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95542466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813935669"/>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08426840"/>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98417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_layout_2">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4133544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0211372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99410620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80010946"/>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4497398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0841135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79375892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2713010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35051639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174567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48060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t_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D6EAAE-2A71-408A-8C51-EF1E9D307914}"/>
              </a:ext>
            </a:extLst>
          </p:cNvPr>
          <p:cNvGrpSpPr/>
          <p:nvPr userDrawn="1"/>
        </p:nvGrpSpPr>
        <p:grpSpPr>
          <a:xfrm>
            <a:off x="6087122" y="-1213311"/>
            <a:ext cx="7693173" cy="7844717"/>
            <a:chOff x="6087122" y="-1213311"/>
            <a:chExt cx="7693173" cy="7844717"/>
          </a:xfrm>
        </p:grpSpPr>
        <p:sp>
          <p:nvSpPr>
            <p:cNvPr id="4" name="Oval 3">
              <a:extLst>
                <a:ext uri="{FF2B5EF4-FFF2-40B4-BE49-F238E27FC236}">
                  <a16:creationId xmlns:a16="http://schemas.microsoft.com/office/drawing/2014/main" id="{71E56648-704C-49AF-AEEA-FF59CA7FDE38}"/>
                </a:ext>
              </a:extLst>
            </p:cNvPr>
            <p:cNvSpPr/>
            <p:nvPr/>
          </p:nvSpPr>
          <p:spPr bwMode="auto">
            <a:xfrm>
              <a:off x="6087122" y="-1213311"/>
              <a:ext cx="7693173" cy="769317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5" name="Right Triangle 4">
              <a:extLst>
                <a:ext uri="{FF2B5EF4-FFF2-40B4-BE49-F238E27FC236}">
                  <a16:creationId xmlns:a16="http://schemas.microsoft.com/office/drawing/2014/main" id="{88C99755-B631-4A7C-86CD-3BB602C43A1D}"/>
                </a:ext>
              </a:extLst>
            </p:cNvPr>
            <p:cNvSpPr/>
            <p:nvPr/>
          </p:nvSpPr>
          <p:spPr bwMode="auto">
            <a:xfrm rot="7795696">
              <a:off x="6213653" y="4453472"/>
              <a:ext cx="2177934" cy="2177934"/>
            </a:xfrm>
            <a:prstGeom prst="r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pic>
        <p:nvPicPr>
          <p:cNvPr id="8" name="Graphic 7">
            <a:extLst>
              <a:ext uri="{FF2B5EF4-FFF2-40B4-BE49-F238E27FC236}">
                <a16:creationId xmlns:a16="http://schemas.microsoft.com/office/drawing/2014/main" id="{C60457C0-410E-4BB1-B48D-5E30D004A18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3970" r="26639"/>
          <a:stretch>
            <a:fillRect/>
          </a:stretch>
        </p:blipFill>
        <p:spPr>
          <a:xfrm>
            <a:off x="7086600" y="1142322"/>
            <a:ext cx="4811713" cy="3409758"/>
          </a:xfrm>
          <a:prstGeom prst="rect">
            <a:avLst/>
          </a:prstGeom>
        </p:spPr>
      </p:pic>
      <p:sp>
        <p:nvSpPr>
          <p:cNvPr id="9" name="TextBox 8">
            <a:extLst>
              <a:ext uri="{FF2B5EF4-FFF2-40B4-BE49-F238E27FC236}">
                <a16:creationId xmlns:a16="http://schemas.microsoft.com/office/drawing/2014/main" id="{9EDA60A6-6501-49F5-AFA0-2F4D5841F163}"/>
              </a:ext>
            </a:extLst>
          </p:cNvPr>
          <p:cNvSpPr txBox="1"/>
          <p:nvPr userDrawn="1"/>
        </p:nvSpPr>
        <p:spPr>
          <a:xfrm>
            <a:off x="584460" y="2768462"/>
            <a:ext cx="3595280" cy="553998"/>
          </a:xfrm>
          <a:prstGeom prst="rect">
            <a:avLst/>
          </a:prstGeom>
          <a:noFill/>
        </p:spPr>
        <p:txBody>
          <a:bodyPr wrap="none" lIns="0" tIns="0" rIns="0" bIns="0" rtlCol="0">
            <a:spAutoFit/>
          </a:bodyPr>
          <a:lstStyle>
            <a:defPPr>
              <a:defRPr lang="en-US"/>
            </a:defPPr>
          </a:lstStyle>
          <a:p>
            <a:pPr algn="l"/>
            <a:r>
              <a:rPr lang="en-US" sz="3600">
                <a:latin typeface="+mj-lt"/>
              </a:rPr>
              <a:t>Live &amp; interactive</a:t>
            </a:r>
          </a:p>
        </p:txBody>
      </p:sp>
      <p:sp>
        <p:nvSpPr>
          <p:cNvPr id="10" name="TextBox 9">
            <a:extLst>
              <a:ext uri="{FF2B5EF4-FFF2-40B4-BE49-F238E27FC236}">
                <a16:creationId xmlns:a16="http://schemas.microsoft.com/office/drawing/2014/main" id="{099D6C6E-22A3-429F-A1F2-3A2CE31B3A94}"/>
              </a:ext>
            </a:extLst>
          </p:cNvPr>
          <p:cNvSpPr txBox="1"/>
          <p:nvPr userDrawn="1"/>
        </p:nvSpPr>
        <p:spPr>
          <a:xfrm>
            <a:off x="584460" y="3492501"/>
            <a:ext cx="5130540" cy="861774"/>
          </a:xfrm>
          <a:prstGeom prst="rect">
            <a:avLst/>
          </a:prstGeom>
          <a:noFill/>
        </p:spPr>
        <p:txBody>
          <a:bodyPr wrap="square" lIns="0" tIns="0" rIns="0" bIns="0" rtlCol="0">
            <a:spAutoFit/>
          </a:bodyPr>
          <a:lstStyle>
            <a:defPPr>
              <a:defRPr lang="en-US"/>
            </a:defPPr>
          </a:lstStyle>
          <a:p>
            <a:pPr marL="0" marR="0" lvl="0" indent="0" algn="l" defTabSz="914400" rtl="0" eaLnBrk="1" fontAlgn="auto" latinLnBrk="0" hangingPunct="1">
              <a:lnSpc>
                <a:spcPct val="100000"/>
              </a:lnSpc>
              <a:spcBef>
                <a:spcPct val="0"/>
              </a:spcBef>
              <a:spcAft>
                <a:spcPct val="0"/>
              </a:spcAft>
              <a:buClrTx/>
              <a:buSzTx/>
              <a:buFontTx/>
              <a:buNone/>
              <a:defRPr/>
            </a:pPr>
            <a:r>
              <a:rPr lang="en-US" sz="2800"/>
              <a:t>Say “hi” and ask questions in the chat</a:t>
            </a:r>
            <a:endParaRPr lang="en-US" sz="2800" b="1"/>
          </a:p>
        </p:txBody>
      </p:sp>
    </p:spTree>
    <p:extLst>
      <p:ext uri="{BB962C8B-B14F-4D97-AF65-F5344CB8AC3E}">
        <p14:creationId xmlns:p14="http://schemas.microsoft.com/office/powerpoint/2010/main" val="3634608756"/>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36179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 Blank 2">
    <p:bg>
      <p:bgPr>
        <a:solidFill>
          <a:srgbClr val="243A5E"/>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94960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741629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339901319"/>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_layout">
    <p:bg>
      <p:bgRef idx="1001">
        <a:schemeClr val="bg1"/>
      </p:bgRef>
    </p:bg>
    <p:spTree>
      <p:nvGrpSpPr>
        <p:cNvPr id="1" name=""/>
        <p:cNvGrpSpPr/>
        <p:nvPr/>
      </p:nvGrpSpPr>
      <p:grpSpPr>
        <a:xfrm>
          <a:off x="0" y="0"/>
          <a:ext cx="0" cy="0"/>
          <a:chOff x="0" y="0"/>
          <a:chExt cx="0" cy="0"/>
        </a:xfrm>
      </p:grpSpPr>
      <p:sp>
        <p:nvSpPr>
          <p:cNvPr id="2" name="Speaker1Info">
            <a:extLst>
              <a:ext uri="{FF2B5EF4-FFF2-40B4-BE49-F238E27FC236}">
                <a16:creationId xmlns:a16="http://schemas.microsoft.com/office/drawing/2014/main" id="{F498D001-187F-4EAE-90FC-DC4275E1A08F}"/>
              </a:ext>
            </a:extLst>
          </p:cNvPr>
          <p:cNvSpPr/>
          <p:nvPr userDrawn="1"/>
        </p:nvSpPr>
        <p:spPr bwMode="auto">
          <a:xfrm>
            <a:off x="7658100" y="0"/>
            <a:ext cx="45339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8" name="Speaker2Info">
            <a:extLst>
              <a:ext uri="{FF2B5EF4-FFF2-40B4-BE49-F238E27FC236}">
                <a16:creationId xmlns:a16="http://schemas.microsoft.com/office/drawing/2014/main" id="{04F4D17F-42BD-4AE6-A8EA-88A1F0D0246F}"/>
              </a:ext>
            </a:extLst>
          </p:cNvPr>
          <p:cNvSpPr>
            <a:spLocks noGrp="1"/>
          </p:cNvSpPr>
          <p:nvPr>
            <p:ph type="body" sz="quarter" idx="16" hasCustomPrompt="1"/>
          </p:nvPr>
        </p:nvSpPr>
        <p:spPr>
          <a:xfrm>
            <a:off x="8469312" y="5758913"/>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
        <p:nvSpPr>
          <p:cNvPr id="15" name="Speaker2Name">
            <a:extLst>
              <a:ext uri="{FF2B5EF4-FFF2-40B4-BE49-F238E27FC236}">
                <a16:creationId xmlns:a16="http://schemas.microsoft.com/office/drawing/2014/main" id="{49D96950-F223-4DE7-B742-331950579757}"/>
              </a:ext>
            </a:extLst>
          </p:cNvPr>
          <p:cNvSpPr>
            <a:spLocks noGrp="1"/>
          </p:cNvSpPr>
          <p:nvPr>
            <p:ph type="body" sz="quarter" idx="14" hasCustomPrompt="1"/>
          </p:nvPr>
        </p:nvSpPr>
        <p:spPr>
          <a:xfrm>
            <a:off x="8475546" y="5171882"/>
            <a:ext cx="3646487" cy="430887"/>
          </a:xfrm>
        </p:spPr>
        <p:txBody>
          <a:bodyPr/>
          <a:lstStyle>
            <a:lvl1pPr marL="0" indent="0">
              <a:buNone/>
              <a:defRPr b="1">
                <a:solidFill>
                  <a:schemeClr val="bg1"/>
                </a:solidFill>
              </a:defRPr>
            </a:lvl1pPr>
          </a:lstStyle>
          <a:p>
            <a:pPr lvl="0"/>
            <a:r>
              <a:rPr lang="en-US"/>
              <a:t>Speaker Name</a:t>
            </a:r>
          </a:p>
        </p:txBody>
      </p:sp>
      <p:sp>
        <p:nvSpPr>
          <p:cNvPr id="9" name="Title"/>
          <p:cNvSpPr>
            <a:spLocks noGrp="1"/>
          </p:cNvSpPr>
          <p:nvPr>
            <p:ph type="title" hasCustomPrompt="1"/>
          </p:nvPr>
        </p:nvSpPr>
        <p:spPr>
          <a:xfrm>
            <a:off x="584200" y="2979778"/>
            <a:ext cx="6816725" cy="553998"/>
          </a:xfrm>
          <a:noFill/>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16725"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Learn aka.ms link</a:t>
            </a:r>
          </a:p>
        </p:txBody>
      </p:sp>
      <p:pic>
        <p:nvPicPr>
          <p:cNvPr id="19" name="MS logo gray - EMF" descr="Microsoft logo, gray text version">
            <a:extLst>
              <a:ext uri="{FF2B5EF4-FFF2-40B4-BE49-F238E27FC236}">
                <a16:creationId xmlns:a16="http://schemas.microsoft.com/office/drawing/2014/main" id="{7F1BE732-7F13-4D46-B4C5-EFF69612E7A6}"/>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Speaker1Image" descr="User with solid fill">
            <a:extLst>
              <a:ext uri="{FF2B5EF4-FFF2-40B4-BE49-F238E27FC236}">
                <a16:creationId xmlns:a16="http://schemas.microsoft.com/office/drawing/2014/main" id="{6BE938B3-690D-4123-87AC-BA9C561DE2BA}"/>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3460378"/>
            <a:ext cx="1386760" cy="1386760"/>
          </a:xfrm>
          <a:prstGeom prst="ellipse">
            <a:avLst/>
          </a:prstGeom>
          <a:noFill/>
          <a:extLst>
            <a:ext uri="{909E8E84-426E-40DD-AFC4-6F175D3DCCD1}">
              <a14:hiddenFill xmlns:a14="http://schemas.microsoft.com/office/drawing/2010/main">
                <a:solidFill>
                  <a:srgbClr val="FFFFFF"/>
                </a:solidFill>
              </a14:hiddenFill>
            </a:ext>
          </a:extLst>
        </p:spPr>
      </p:pic>
      <p:pic>
        <p:nvPicPr>
          <p:cNvPr id="8" name="Speaker2Image" descr="User with solid fill">
            <a:extLst>
              <a:ext uri="{FF2B5EF4-FFF2-40B4-BE49-F238E27FC236}">
                <a16:creationId xmlns:a16="http://schemas.microsoft.com/office/drawing/2014/main" id="{E28FDEE4-C92F-4DA0-B508-28B2F349D577}"/>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5171882"/>
            <a:ext cx="1386760" cy="1386760"/>
          </a:xfrm>
          <a:prstGeom prst="ellipse">
            <a:avLst/>
          </a:prstGeom>
          <a:noFill/>
          <a:extLst>
            <a:ext uri="{909E8E84-426E-40DD-AFC4-6F175D3DCCD1}">
              <a14:hiddenFill xmlns:a14="http://schemas.microsoft.com/office/drawing/2010/main">
                <a:solidFill>
                  <a:srgbClr val="FFFFFF"/>
                </a:solidFill>
              </a14:hiddenFill>
            </a:ext>
          </a:extLst>
        </p:spPr>
      </p:pic>
      <p:sp>
        <p:nvSpPr>
          <p:cNvPr id="13" name="JoinChat">
            <a:extLst>
              <a:ext uri="{FF2B5EF4-FFF2-40B4-BE49-F238E27FC236}">
                <a16:creationId xmlns:a16="http://schemas.microsoft.com/office/drawing/2014/main" id="{C6F207D6-EDBE-47EF-9813-F0AFFC849FF1}"/>
              </a:ext>
            </a:extLst>
          </p:cNvPr>
          <p:cNvSpPr txBox="1"/>
          <p:nvPr userDrawn="1"/>
        </p:nvSpPr>
        <p:spPr>
          <a:xfrm>
            <a:off x="464884" y="5854241"/>
            <a:ext cx="5021516" cy="400110"/>
          </a:xfrm>
          <a:prstGeom prst="rect">
            <a:avLst/>
          </a:prstGeom>
          <a:noFill/>
        </p:spPr>
        <p:txBody>
          <a:bodyPr wrap="square">
            <a:spAutoFit/>
          </a:bodyPr>
          <a:lstStyle>
            <a:defPPr>
              <a:defRPr lang="en-US"/>
            </a:defPPr>
          </a:lstStyle>
          <a:p>
            <a:r>
              <a:rPr lang="en-US" sz="2000"/>
              <a:t>Join the chat at </a:t>
            </a:r>
            <a:r>
              <a:rPr lang="en-US" sz="2000">
                <a:solidFill>
                  <a:srgbClr val="0078D4"/>
                </a:solidFill>
              </a:rPr>
              <a:t>https://aka.ms/LearnLiveTV</a:t>
            </a:r>
          </a:p>
        </p:txBody>
      </p:sp>
      <p:sp>
        <p:nvSpPr>
          <p:cNvPr id="4" name="Speaker1Name">
            <a:extLst>
              <a:ext uri="{FF2B5EF4-FFF2-40B4-BE49-F238E27FC236}">
                <a16:creationId xmlns:a16="http://schemas.microsoft.com/office/drawing/2014/main" id="{B9BDA508-165C-459F-80D1-8426C896BC34}"/>
              </a:ext>
            </a:extLst>
          </p:cNvPr>
          <p:cNvSpPr>
            <a:spLocks noGrp="1"/>
          </p:cNvSpPr>
          <p:nvPr>
            <p:ph type="body" sz="quarter" idx="13" hasCustomPrompt="1"/>
          </p:nvPr>
        </p:nvSpPr>
        <p:spPr>
          <a:xfrm>
            <a:off x="8469313" y="3491580"/>
            <a:ext cx="3646487" cy="430887"/>
          </a:xfrm>
        </p:spPr>
        <p:txBody>
          <a:bodyPr/>
          <a:lstStyle>
            <a:lvl1pPr marL="0" indent="0">
              <a:buNone/>
              <a:defRPr b="1">
                <a:solidFill>
                  <a:schemeClr val="bg1"/>
                </a:solidFill>
              </a:defRPr>
            </a:lvl1pPr>
          </a:lstStyle>
          <a:p>
            <a:pPr lvl="0"/>
            <a:r>
              <a:rPr lang="en-US"/>
              <a:t>Speaker Name</a:t>
            </a:r>
          </a:p>
        </p:txBody>
      </p:sp>
      <p:sp>
        <p:nvSpPr>
          <p:cNvPr id="16" name="Text Placeholder 15">
            <a:extLst>
              <a:ext uri="{FF2B5EF4-FFF2-40B4-BE49-F238E27FC236}">
                <a16:creationId xmlns:a16="http://schemas.microsoft.com/office/drawing/2014/main" id="{D3C5774C-1BBD-4462-B195-178177946726}"/>
              </a:ext>
            </a:extLst>
          </p:cNvPr>
          <p:cNvSpPr>
            <a:spLocks noGrp="1"/>
          </p:cNvSpPr>
          <p:nvPr>
            <p:ph type="body" sz="quarter" idx="15" hasCustomPrompt="1"/>
          </p:nvPr>
        </p:nvSpPr>
        <p:spPr>
          <a:xfrm>
            <a:off x="8469313" y="4038600"/>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Tree>
    <p:extLst>
      <p:ext uri="{BB962C8B-B14F-4D97-AF65-F5344CB8AC3E}">
        <p14:creationId xmlns:p14="http://schemas.microsoft.com/office/powerpoint/2010/main" val="25196556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_section_layout">
    <p:bg>
      <p:bgPr>
        <a:solidFill>
          <a:srgbClr val="243A5E"/>
        </a:solidFill>
        <a:effectLst/>
      </p:bgPr>
    </p:bg>
    <p:spTree>
      <p:nvGrpSpPr>
        <p:cNvPr id="1" name=""/>
        <p:cNvGrpSpPr/>
        <p:nvPr/>
      </p:nvGrpSpPr>
      <p:grpSpPr>
        <a:xfrm>
          <a:off x="0" y="0"/>
          <a:ext cx="0" cy="0"/>
          <a:chOff x="0" y="0"/>
          <a:chExt cx="0" cy="0"/>
        </a:xfrm>
      </p:grpSpPr>
      <p:pic>
        <p:nvPicPr>
          <p:cNvPr id="4" name="Picture 3" descr="A picture containing transport&#10;&#10;Description automatically generated">
            <a:extLst>
              <a:ext uri="{FF2B5EF4-FFF2-40B4-BE49-F238E27FC236}">
                <a16:creationId xmlns:a16="http://schemas.microsoft.com/office/drawing/2014/main" id="{3AC39EE1-2DE9-407D-931F-492E078EBC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10" name="Subtitle">
            <a:extLst>
              <a:ext uri="{FF2B5EF4-FFF2-40B4-BE49-F238E27FC236}">
                <a16:creationId xmlns:a16="http://schemas.microsoft.com/office/drawing/2014/main" id="{A6610C49-F85C-443C-8CB5-962228F05B0C}"/>
              </a:ext>
            </a:extLst>
          </p:cNvPr>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Demo name or subtitle</a:t>
            </a:r>
          </a:p>
        </p:txBody>
      </p:sp>
    </p:spTree>
    <p:extLst>
      <p:ext uri="{BB962C8B-B14F-4D97-AF65-F5344CB8AC3E}">
        <p14:creationId xmlns:p14="http://schemas.microsoft.com/office/powerpoint/2010/main" val="4077304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mo_detail_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340BAD-F134-4A9B-BB47-F01A0DB9BE57}"/>
              </a:ext>
            </a:extLst>
          </p:cNvPr>
          <p:cNvSpPr/>
          <p:nvPr userDrawn="1"/>
        </p:nvSpPr>
        <p:spPr bwMode="auto">
          <a:xfrm>
            <a:off x="2382" y="0"/>
            <a:ext cx="5255418" cy="6858000"/>
          </a:xfrm>
          <a:prstGeom prst="rect">
            <a:avLst/>
          </a:prstGeom>
          <a:solidFill>
            <a:srgbClr val="3B2E5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21810C2D-16D7-47FA-A61C-A4EB9BF61001}"/>
              </a:ext>
            </a:extLst>
          </p:cNvPr>
          <p:cNvSpPr>
            <a:spLocks noGrp="1"/>
          </p:cNvSpPr>
          <p:nvPr>
            <p:ph type="title"/>
          </p:nvPr>
        </p:nvSpPr>
        <p:spPr>
          <a:xfrm>
            <a:off x="533400" y="2198854"/>
            <a:ext cx="4495800" cy="553998"/>
          </a:xfrm>
        </p:spPr>
        <p:txBody>
          <a:bodyPr anchor="t"/>
          <a:lstStyle>
            <a:lvl1pPr>
              <a:defRPr>
                <a:solidFill>
                  <a:schemeClr val="bg1"/>
                </a:solidFill>
              </a:defRPr>
            </a:lvl1pPr>
          </a:lstStyle>
          <a:p>
            <a:endParaRPr lang="en-US">
              <a:solidFill>
                <a:schemeClr val="bg1"/>
              </a:solidFill>
            </a:endParaRPr>
          </a:p>
        </p:txBody>
      </p:sp>
      <p:sp>
        <p:nvSpPr>
          <p:cNvPr id="17" name="Text Placeholder 16">
            <a:extLst>
              <a:ext uri="{FF2B5EF4-FFF2-40B4-BE49-F238E27FC236}">
                <a16:creationId xmlns:a16="http://schemas.microsoft.com/office/drawing/2014/main" id="{707FDD9E-BDE7-4C2D-A8A0-63646D892E18}"/>
              </a:ext>
            </a:extLst>
          </p:cNvPr>
          <p:cNvSpPr>
            <a:spLocks noGrp="1"/>
          </p:cNvSpPr>
          <p:nvPr>
            <p:ph type="body" sz="quarter" idx="10"/>
          </p:nvPr>
        </p:nvSpPr>
        <p:spPr>
          <a:xfrm>
            <a:off x="533400" y="2971800"/>
            <a:ext cx="4495800" cy="430887"/>
          </a:xfrm>
        </p:spPr>
        <p:txBody>
          <a:bodyPr/>
          <a:lstStyle>
            <a:lvl1pPr marL="0" indent="0">
              <a:buNone/>
              <a:defRPr>
                <a:solidFill>
                  <a:schemeClr val="bg1"/>
                </a:solidFill>
              </a:defRPr>
            </a:lvl1pPr>
          </a:lstStyle>
          <a:p>
            <a:pPr lvl="0"/>
            <a:endParaRPr lang="en-US"/>
          </a:p>
        </p:txBody>
      </p:sp>
    </p:spTree>
    <p:extLst>
      <p:ext uri="{BB962C8B-B14F-4D97-AF65-F5344CB8AC3E}">
        <p14:creationId xmlns:p14="http://schemas.microsoft.com/office/powerpoint/2010/main" val="35329610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nowledge_check_section_layout">
    <p:spTree>
      <p:nvGrpSpPr>
        <p:cNvPr id="1" name=""/>
        <p:cNvGrpSpPr/>
        <p:nvPr/>
      </p:nvGrpSpPr>
      <p:grpSpPr>
        <a:xfrm>
          <a:off x="0" y="0"/>
          <a:ext cx="0" cy="0"/>
          <a:chOff x="0" y="0"/>
          <a:chExt cx="0" cy="0"/>
        </a:xfrm>
      </p:grpSpPr>
      <p:pic>
        <p:nvPicPr>
          <p:cNvPr id="5" name="ChatBoxImage">
            <a:extLst>
              <a:ext uri="{FF2B5EF4-FFF2-40B4-BE49-F238E27FC236}">
                <a16:creationId xmlns:a16="http://schemas.microsoft.com/office/drawing/2014/main" id="{F9183572-D201-47EC-8DED-791CEAE76B7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838200"/>
            <a:ext cx="3200400" cy="3200400"/>
          </a:xfrm>
          <a:prstGeom prst="rect">
            <a:avLst/>
          </a:prstGeom>
        </p:spPr>
      </p:pic>
      <p:sp>
        <p:nvSpPr>
          <p:cNvPr id="6" name="TextBox 5">
            <a:extLst>
              <a:ext uri="{FF2B5EF4-FFF2-40B4-BE49-F238E27FC236}">
                <a16:creationId xmlns:a16="http://schemas.microsoft.com/office/drawing/2014/main" id="{B571010C-9A5C-4E43-89EF-84A2A0A01A9F}"/>
              </a:ext>
            </a:extLst>
          </p:cNvPr>
          <p:cNvSpPr txBox="1"/>
          <p:nvPr userDrawn="1"/>
        </p:nvSpPr>
        <p:spPr>
          <a:xfrm>
            <a:off x="3943350" y="4495800"/>
            <a:ext cx="7505700" cy="1200329"/>
          </a:xfrm>
          <a:prstGeom prst="rect">
            <a:avLst/>
          </a:prstGeom>
          <a:noFill/>
        </p:spPr>
        <p:txBody>
          <a:bodyPr wrap="square">
            <a:spAutoFit/>
          </a:bodyPr>
          <a:lstStyle>
            <a:defPPr>
              <a:defRPr lang="en-US"/>
            </a:defPPr>
          </a:lstStyle>
          <a:p>
            <a:r>
              <a:rPr lang="en-US" sz="3600"/>
              <a:t>Go to </a:t>
            </a:r>
            <a:r>
              <a:rPr lang="en-US" sz="3600" b="1"/>
              <a:t>https://aka.ms/LearnLiveTV</a:t>
            </a:r>
            <a:r>
              <a:rPr lang="en-US" sz="3600"/>
              <a:t> and test your knowledge in the chat</a:t>
            </a:r>
          </a:p>
        </p:txBody>
      </p:sp>
      <p:sp>
        <p:nvSpPr>
          <p:cNvPr id="10" name="AccentColorRectangle">
            <a:extLst>
              <a:ext uri="{FF2B5EF4-FFF2-40B4-BE49-F238E27FC236}">
                <a16:creationId xmlns:a16="http://schemas.microsoft.com/office/drawing/2014/main" id="{52664854-1B0D-4232-802B-B36181A55C3F}"/>
              </a:ext>
            </a:extLst>
          </p:cNvPr>
          <p:cNvSpPr/>
          <p:nvPr userDrawn="1"/>
        </p:nvSpPr>
        <p:spPr bwMode="auto">
          <a:xfrm>
            <a:off x="2382" y="0"/>
            <a:ext cx="3410743" cy="6858000"/>
          </a:xfrm>
          <a:prstGeom prst="rect">
            <a:avLst/>
          </a:prstGeom>
          <a:solidFill>
            <a:srgbClr val="274B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11" name="Title">
            <a:extLst>
              <a:ext uri="{FF2B5EF4-FFF2-40B4-BE49-F238E27FC236}">
                <a16:creationId xmlns:a16="http://schemas.microsoft.com/office/drawing/2014/main" id="{890AFEDC-4C8C-4AFC-834C-CF37AA80AA22}"/>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spTree>
    <p:extLst>
      <p:ext uri="{BB962C8B-B14F-4D97-AF65-F5344CB8AC3E}">
        <p14:creationId xmlns:p14="http://schemas.microsoft.com/office/powerpoint/2010/main" val="291728272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Knowledge_check_detail_layout">
    <p:spTree>
      <p:nvGrpSpPr>
        <p:cNvPr id="1" name=""/>
        <p:cNvGrpSpPr/>
        <p:nvPr/>
      </p:nvGrpSpPr>
      <p:grpSpPr>
        <a:xfrm>
          <a:off x="0" y="0"/>
          <a:ext cx="0" cy="0"/>
          <a:chOff x="0" y="0"/>
          <a:chExt cx="0" cy="0"/>
        </a:xfrm>
      </p:grpSpPr>
      <p:sp>
        <p:nvSpPr>
          <p:cNvPr id="3" name="AccentColorRectangle">
            <a:extLst>
              <a:ext uri="{FF2B5EF4-FFF2-40B4-BE49-F238E27FC236}">
                <a16:creationId xmlns:a16="http://schemas.microsoft.com/office/drawing/2014/main" id="{731EFB4D-24A2-4B2B-B31D-FF5E52AF8BB4}"/>
              </a:ext>
            </a:extLst>
          </p:cNvPr>
          <p:cNvSpPr/>
          <p:nvPr userDrawn="1"/>
        </p:nvSpPr>
        <p:spPr bwMode="auto">
          <a:xfrm>
            <a:off x="2382" y="0"/>
            <a:ext cx="3410743" cy="6858000"/>
          </a:xfrm>
          <a:prstGeom prst="rect">
            <a:avLst/>
          </a:prstGeom>
          <a:solidFill>
            <a:srgbClr val="274B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E0AC777C-D0A3-41EC-AB34-341DF18CB1A7}"/>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pic>
        <p:nvPicPr>
          <p:cNvPr id="5" name="ChatBoxImage">
            <a:extLst>
              <a:ext uri="{FF2B5EF4-FFF2-40B4-BE49-F238E27FC236}">
                <a16:creationId xmlns:a16="http://schemas.microsoft.com/office/drawing/2014/main" id="{BEE6D82F-2F19-496C-8008-678B3B149A7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986087" y="457200"/>
            <a:ext cx="854075" cy="854075"/>
          </a:xfrm>
          <a:prstGeom prst="rect">
            <a:avLst/>
          </a:prstGeom>
        </p:spPr>
      </p:pic>
      <p:sp>
        <p:nvSpPr>
          <p:cNvPr id="9" name="Question">
            <a:extLst>
              <a:ext uri="{FF2B5EF4-FFF2-40B4-BE49-F238E27FC236}">
                <a16:creationId xmlns:a16="http://schemas.microsoft.com/office/drawing/2014/main" id="{2BAB9BCF-0325-470B-83FF-0A91BFDB0133}"/>
              </a:ext>
            </a:extLst>
          </p:cNvPr>
          <p:cNvSpPr>
            <a:spLocks noGrp="1"/>
          </p:cNvSpPr>
          <p:nvPr>
            <p:ph type="body" sz="quarter" idx="10" hasCustomPrompt="1"/>
          </p:nvPr>
        </p:nvSpPr>
        <p:spPr>
          <a:xfrm>
            <a:off x="4114800" y="457200"/>
            <a:ext cx="7718425" cy="430887"/>
          </a:xfrm>
        </p:spPr>
        <p:txBody>
          <a:bodyPr/>
          <a:lstStyle>
            <a:lvl1pPr marL="0" indent="0">
              <a:buNone/>
              <a:defRPr>
                <a:latin typeface="+mj-lt"/>
              </a:defRPr>
            </a:lvl1pPr>
          </a:lstStyle>
          <a:p>
            <a:pPr lvl="0"/>
            <a:r>
              <a:rPr lang="en-US"/>
              <a:t>Question</a:t>
            </a:r>
          </a:p>
        </p:txBody>
      </p:sp>
      <p:sp>
        <p:nvSpPr>
          <p:cNvPr id="11" name="New shape">
            <a:extLst>
              <a:ext uri="{FF2B5EF4-FFF2-40B4-BE49-F238E27FC236}">
                <a16:creationId xmlns:a16="http://schemas.microsoft.com/office/drawing/2014/main" id="{A6F005E6-79F3-4EE9-AA92-1A88113E407B}"/>
              </a:ext>
            </a:extLst>
          </p:cNvPr>
          <p:cNvSpPr>
            <a:spLocks noGrp="1"/>
          </p:cNvSpPr>
          <p:nvPr>
            <p:ph type="body" sz="quarter" idx="11" hasCustomPrompt="1"/>
          </p:nvPr>
        </p:nvSpPr>
        <p:spPr>
          <a:xfrm>
            <a:off x="4096512" y="1755648"/>
            <a:ext cx="7772400" cy="4949952"/>
          </a:xfrm>
        </p:spPr>
        <p:txBody>
          <a:bodyPr/>
          <a:lstStyle>
            <a:lvl1pPr marL="0" indent="0">
              <a:buNone/>
              <a:defRPr/>
            </a:lvl1pPr>
          </a:lstStyle>
          <a:p>
            <a:pPr lvl="0"/>
            <a:r>
              <a:rPr lang="en-US"/>
              <a:t>Answer choices</a:t>
            </a:r>
          </a:p>
        </p:txBody>
      </p:sp>
    </p:spTree>
    <p:extLst>
      <p:ext uri="{BB962C8B-B14F-4D97-AF65-F5344CB8AC3E}">
        <p14:creationId xmlns:p14="http://schemas.microsoft.com/office/powerpoint/2010/main" val="321831288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D01A5D08-8E63-4FA7-843C-C86EC38430CD}" type="datetimeFigureOut">
              <a:rPr lang="en-US" smtClean="0"/>
              <a:t>2/7/22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Subtitle">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Subtitle"/>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Block1">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Block2">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12314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3494949"/>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6703242"/>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7767064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6A7B476A-5C9C-4979-899C-515E386A5BC8}" type="datetimeFigureOut">
              <a:rPr lang="en-US" smtClean="0"/>
              <a:t>2/7/22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70699754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530179"/>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F8CDE076-C335-4CA2-9D6D-A4EF83CDC875}" type="datetimeFigureOut">
              <a:rPr lang="en-US" smtClean="0"/>
              <a:t>2/7/22</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927612341"/>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27129497"/>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ed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Subtitle">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93011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0848479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de_layout_fullscreen">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Filename">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CodeBlock"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5209074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es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CodeBlock">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87848084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de_layout">
    <p:bg>
      <p:bgRef idx="1001">
        <a:schemeClr val="bg2"/>
      </p:bgRef>
    </p:bg>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23353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BD159429-3C00-42A5-845D-67655E92E117}" type="datetimeFigureOut">
              <a:rPr lang="en-US" smtClean="0"/>
              <a:t>2/7/22</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57223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de_layout_righ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511438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5918971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exercise_layout">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Subtitle"/>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879986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_layout">
    <p:bg>
      <p:bgPr>
        <a:solidFill>
          <a:srgbClr val="243A5E"/>
        </a:solidFill>
        <a:effectLst/>
      </p:bgPr>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4511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 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913305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_layout">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C20308DE-7670-40FA-94FC-F95A6C8A8E3A}" type="datetimeFigureOut">
              <a:rPr lang="en-US" smtClean="0"/>
              <a:t>2/7/22</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Microsoft Lear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3566874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1"/>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26059901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7162578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53668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7858627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23642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249032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9779561"/>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3153603"/>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6838779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DC1F6367-F0FC-48F7-8542-18339231659D}" type="datetimeFigureOut">
              <a:rPr lang="en-US" smtClean="0"/>
              <a:t>2/7/22</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0832916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39340570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9375473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50029984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30284232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7766200"/>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61214979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608969857"/>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1484680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9514230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285C3BCE-062A-4349-9FF1-DC21BC553504}" type="datetimeFigureOut">
              <a:rPr lang="en-US" smtClean="0"/>
              <a:t>2/7/22</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87832052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72307101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6623001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91784396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643527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637421665"/>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338666037"/>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629929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0046383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65304283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146D1FE1-568F-491D-8F79-7586C1DD8580}" type="datetimeFigureOut">
              <a:rPr lang="en-US" smtClean="0"/>
              <a:t>2/7/22</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66923394"/>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7513796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8647318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94273329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00626182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21403243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767191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27497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71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 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3409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image" Target="../media/image1.emf"/><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8" Type="http://schemas.openxmlformats.org/officeDocument/2006/relationships/slideLayout" Target="../slideLayouts/slideLayout19.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1" Type="http://schemas.openxmlformats.org/officeDocument/2006/relationships/slideLayout" Target="../slideLayouts/slideLayout12.xml"/><Relationship Id="rId6"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2.xml"/><Relationship Id="rId18" Type="http://schemas.openxmlformats.org/officeDocument/2006/relationships/slideLayout" Target="../slideLayouts/slideLayout77.xml"/><Relationship Id="rId26" Type="http://schemas.openxmlformats.org/officeDocument/2006/relationships/slideLayout" Target="../slideLayouts/slideLayout85.xml"/><Relationship Id="rId39" Type="http://schemas.openxmlformats.org/officeDocument/2006/relationships/slideLayout" Target="../slideLayouts/slideLayout98.xml"/><Relationship Id="rId21" Type="http://schemas.openxmlformats.org/officeDocument/2006/relationships/slideLayout" Target="../slideLayouts/slideLayout80.xml"/><Relationship Id="rId34" Type="http://schemas.openxmlformats.org/officeDocument/2006/relationships/slideLayout" Target="../slideLayouts/slideLayout93.xml"/><Relationship Id="rId42" Type="http://schemas.openxmlformats.org/officeDocument/2006/relationships/slideLayout" Target="../slideLayouts/slideLayout101.xml"/><Relationship Id="rId7" Type="http://schemas.openxmlformats.org/officeDocument/2006/relationships/slideLayout" Target="../slideLayouts/slideLayout66.xml"/><Relationship Id="rId2" Type="http://schemas.openxmlformats.org/officeDocument/2006/relationships/slideLayout" Target="../slideLayouts/slideLayout61.xml"/><Relationship Id="rId16" Type="http://schemas.openxmlformats.org/officeDocument/2006/relationships/slideLayout" Target="../slideLayouts/slideLayout75.xml"/><Relationship Id="rId20" Type="http://schemas.openxmlformats.org/officeDocument/2006/relationships/slideLayout" Target="../slideLayouts/slideLayout79.xml"/><Relationship Id="rId29" Type="http://schemas.openxmlformats.org/officeDocument/2006/relationships/slideLayout" Target="../slideLayouts/slideLayout88.xml"/><Relationship Id="rId41" Type="http://schemas.openxmlformats.org/officeDocument/2006/relationships/slideLayout" Target="../slideLayouts/slideLayout100.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24" Type="http://schemas.openxmlformats.org/officeDocument/2006/relationships/slideLayout" Target="../slideLayouts/slideLayout83.xml"/><Relationship Id="rId32" Type="http://schemas.openxmlformats.org/officeDocument/2006/relationships/slideLayout" Target="../slideLayouts/slideLayout91.xml"/><Relationship Id="rId37" Type="http://schemas.openxmlformats.org/officeDocument/2006/relationships/slideLayout" Target="../slideLayouts/slideLayout96.xml"/><Relationship Id="rId40" Type="http://schemas.openxmlformats.org/officeDocument/2006/relationships/slideLayout" Target="../slideLayouts/slideLayout99.xml"/><Relationship Id="rId5" Type="http://schemas.openxmlformats.org/officeDocument/2006/relationships/slideLayout" Target="../slideLayouts/slideLayout64.xml"/><Relationship Id="rId15" Type="http://schemas.openxmlformats.org/officeDocument/2006/relationships/slideLayout" Target="../slideLayouts/slideLayout74.xml"/><Relationship Id="rId23" Type="http://schemas.openxmlformats.org/officeDocument/2006/relationships/slideLayout" Target="../slideLayouts/slideLayout82.xml"/><Relationship Id="rId28" Type="http://schemas.openxmlformats.org/officeDocument/2006/relationships/slideLayout" Target="../slideLayouts/slideLayout87.xml"/><Relationship Id="rId36" Type="http://schemas.openxmlformats.org/officeDocument/2006/relationships/slideLayout" Target="../slideLayouts/slideLayout95.xml"/><Relationship Id="rId10" Type="http://schemas.openxmlformats.org/officeDocument/2006/relationships/slideLayout" Target="../slideLayouts/slideLayout69.xml"/><Relationship Id="rId19" Type="http://schemas.openxmlformats.org/officeDocument/2006/relationships/slideLayout" Target="../slideLayouts/slideLayout78.xml"/><Relationship Id="rId31" Type="http://schemas.openxmlformats.org/officeDocument/2006/relationships/slideLayout" Target="../slideLayouts/slideLayout90.xml"/><Relationship Id="rId44" Type="http://schemas.openxmlformats.org/officeDocument/2006/relationships/image" Target="../media/image1.emf"/><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slideLayout" Target="../slideLayouts/slideLayout73.xml"/><Relationship Id="rId22" Type="http://schemas.openxmlformats.org/officeDocument/2006/relationships/slideLayout" Target="../slideLayouts/slideLayout81.xml"/><Relationship Id="rId27" Type="http://schemas.openxmlformats.org/officeDocument/2006/relationships/slideLayout" Target="../slideLayouts/slideLayout86.xml"/><Relationship Id="rId30" Type="http://schemas.openxmlformats.org/officeDocument/2006/relationships/slideLayout" Target="../slideLayouts/slideLayout89.xml"/><Relationship Id="rId35" Type="http://schemas.openxmlformats.org/officeDocument/2006/relationships/slideLayout" Target="../slideLayouts/slideLayout94.xml"/><Relationship Id="rId43" Type="http://schemas.openxmlformats.org/officeDocument/2006/relationships/theme" Target="../theme/theme3.xml"/><Relationship Id="rId8" Type="http://schemas.openxmlformats.org/officeDocument/2006/relationships/slideLayout" Target="../slideLayouts/slideLayout67.xml"/><Relationship Id="rId3" Type="http://schemas.openxmlformats.org/officeDocument/2006/relationships/slideLayout" Target="../slideLayouts/slideLayout62.xml"/><Relationship Id="rId12" Type="http://schemas.openxmlformats.org/officeDocument/2006/relationships/slideLayout" Target="../slideLayouts/slideLayout71.xml"/><Relationship Id="rId17" Type="http://schemas.openxmlformats.org/officeDocument/2006/relationships/slideLayout" Target="../slideLayouts/slideLayout76.xml"/><Relationship Id="rId25" Type="http://schemas.openxmlformats.org/officeDocument/2006/relationships/slideLayout" Target="../slideLayouts/slideLayout84.xml"/><Relationship Id="rId33" Type="http://schemas.openxmlformats.org/officeDocument/2006/relationships/slideLayout" Target="../slideLayouts/slideLayout92.xml"/><Relationship Id="rId38" Type="http://schemas.openxmlformats.org/officeDocument/2006/relationships/slideLayout" Target="../slideLayouts/slideLayout97.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14.xml"/><Relationship Id="rId18" Type="http://schemas.openxmlformats.org/officeDocument/2006/relationships/slideLayout" Target="../slideLayouts/slideLayout119.xml"/><Relationship Id="rId26" Type="http://schemas.openxmlformats.org/officeDocument/2006/relationships/slideLayout" Target="../slideLayouts/slideLayout127.xml"/><Relationship Id="rId39" Type="http://schemas.openxmlformats.org/officeDocument/2006/relationships/slideLayout" Target="../slideLayouts/slideLayout140.xml"/><Relationship Id="rId21" Type="http://schemas.openxmlformats.org/officeDocument/2006/relationships/slideLayout" Target="../slideLayouts/slideLayout122.xml"/><Relationship Id="rId34" Type="http://schemas.openxmlformats.org/officeDocument/2006/relationships/slideLayout" Target="../slideLayouts/slideLayout135.xml"/><Relationship Id="rId42" Type="http://schemas.openxmlformats.org/officeDocument/2006/relationships/slideLayout" Target="../slideLayouts/slideLayout143.xml"/><Relationship Id="rId7" Type="http://schemas.openxmlformats.org/officeDocument/2006/relationships/slideLayout" Target="../slideLayouts/slideLayout108.xml"/><Relationship Id="rId2" Type="http://schemas.openxmlformats.org/officeDocument/2006/relationships/slideLayout" Target="../slideLayouts/slideLayout103.xml"/><Relationship Id="rId16" Type="http://schemas.openxmlformats.org/officeDocument/2006/relationships/slideLayout" Target="../slideLayouts/slideLayout117.xml"/><Relationship Id="rId20" Type="http://schemas.openxmlformats.org/officeDocument/2006/relationships/slideLayout" Target="../slideLayouts/slideLayout121.xml"/><Relationship Id="rId29" Type="http://schemas.openxmlformats.org/officeDocument/2006/relationships/slideLayout" Target="../slideLayouts/slideLayout130.xml"/><Relationship Id="rId41" Type="http://schemas.openxmlformats.org/officeDocument/2006/relationships/slideLayout" Target="../slideLayouts/slideLayout142.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24" Type="http://schemas.openxmlformats.org/officeDocument/2006/relationships/slideLayout" Target="../slideLayouts/slideLayout125.xml"/><Relationship Id="rId32" Type="http://schemas.openxmlformats.org/officeDocument/2006/relationships/slideLayout" Target="../slideLayouts/slideLayout133.xml"/><Relationship Id="rId37" Type="http://schemas.openxmlformats.org/officeDocument/2006/relationships/slideLayout" Target="../slideLayouts/slideLayout138.xml"/><Relationship Id="rId40" Type="http://schemas.openxmlformats.org/officeDocument/2006/relationships/slideLayout" Target="../slideLayouts/slideLayout141.xml"/><Relationship Id="rId5" Type="http://schemas.openxmlformats.org/officeDocument/2006/relationships/slideLayout" Target="../slideLayouts/slideLayout106.xml"/><Relationship Id="rId15" Type="http://schemas.openxmlformats.org/officeDocument/2006/relationships/slideLayout" Target="../slideLayouts/slideLayout116.xml"/><Relationship Id="rId23" Type="http://schemas.openxmlformats.org/officeDocument/2006/relationships/slideLayout" Target="../slideLayouts/slideLayout124.xml"/><Relationship Id="rId28" Type="http://schemas.openxmlformats.org/officeDocument/2006/relationships/slideLayout" Target="../slideLayouts/slideLayout129.xml"/><Relationship Id="rId36" Type="http://schemas.openxmlformats.org/officeDocument/2006/relationships/slideLayout" Target="../slideLayouts/slideLayout137.xml"/><Relationship Id="rId10" Type="http://schemas.openxmlformats.org/officeDocument/2006/relationships/slideLayout" Target="../slideLayouts/slideLayout111.xml"/><Relationship Id="rId19" Type="http://schemas.openxmlformats.org/officeDocument/2006/relationships/slideLayout" Target="../slideLayouts/slideLayout120.xml"/><Relationship Id="rId31" Type="http://schemas.openxmlformats.org/officeDocument/2006/relationships/slideLayout" Target="../slideLayouts/slideLayout132.xml"/><Relationship Id="rId44" Type="http://schemas.openxmlformats.org/officeDocument/2006/relationships/image" Target="../media/image1.emf"/><Relationship Id="rId4" Type="http://schemas.openxmlformats.org/officeDocument/2006/relationships/slideLayout" Target="../slideLayouts/slideLayout105.xml"/><Relationship Id="rId9" Type="http://schemas.openxmlformats.org/officeDocument/2006/relationships/slideLayout" Target="../slideLayouts/slideLayout110.xml"/><Relationship Id="rId14" Type="http://schemas.openxmlformats.org/officeDocument/2006/relationships/slideLayout" Target="../slideLayouts/slideLayout115.xml"/><Relationship Id="rId22" Type="http://schemas.openxmlformats.org/officeDocument/2006/relationships/slideLayout" Target="../slideLayouts/slideLayout123.xml"/><Relationship Id="rId27" Type="http://schemas.openxmlformats.org/officeDocument/2006/relationships/slideLayout" Target="../slideLayouts/slideLayout128.xml"/><Relationship Id="rId30" Type="http://schemas.openxmlformats.org/officeDocument/2006/relationships/slideLayout" Target="../slideLayouts/slideLayout131.xml"/><Relationship Id="rId35" Type="http://schemas.openxmlformats.org/officeDocument/2006/relationships/slideLayout" Target="../slideLayouts/slideLayout136.xml"/><Relationship Id="rId43" Type="http://schemas.openxmlformats.org/officeDocument/2006/relationships/theme" Target="../theme/theme4.xml"/><Relationship Id="rId8" Type="http://schemas.openxmlformats.org/officeDocument/2006/relationships/slideLayout" Target="../slideLayouts/slideLayout109.xml"/><Relationship Id="rId3" Type="http://schemas.openxmlformats.org/officeDocument/2006/relationships/slideLayout" Target="../slideLayouts/slideLayout104.xml"/><Relationship Id="rId12" Type="http://schemas.openxmlformats.org/officeDocument/2006/relationships/slideLayout" Target="../slideLayouts/slideLayout113.xml"/><Relationship Id="rId17" Type="http://schemas.openxmlformats.org/officeDocument/2006/relationships/slideLayout" Target="../slideLayouts/slideLayout118.xml"/><Relationship Id="rId25" Type="http://schemas.openxmlformats.org/officeDocument/2006/relationships/slideLayout" Target="../slideLayouts/slideLayout126.xml"/><Relationship Id="rId33" Type="http://schemas.openxmlformats.org/officeDocument/2006/relationships/slideLayout" Target="../slideLayouts/slideLayout134.xml"/><Relationship Id="rId38" Type="http://schemas.openxmlformats.org/officeDocument/2006/relationships/slideLayout" Target="../slideLayouts/slideLayout1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2/7/22</a:t>
            </a:fld>
            <a:endParaRPr lang="en-US"/>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50"/>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3660" r:id="rId1"/>
    <p:sldLayoutId id="2147484996" r:id="rId2"/>
    <p:sldLayoutId id="2147484997" r:id="rId3"/>
    <p:sldLayoutId id="2147485096" r:id="rId4"/>
    <p:sldLayoutId id="2147485097" r:id="rId5"/>
    <p:sldLayoutId id="2147485098" r:id="rId6"/>
    <p:sldLayoutId id="2147485099" r:id="rId7"/>
    <p:sldLayoutId id="2147485100" r:id="rId8"/>
    <p:sldLayoutId id="2147485101" r:id="rId9"/>
    <p:sldLayoutId id="2147485102" r:id="rId10"/>
    <p:sldLayoutId id="2147485103" r:id="rId11"/>
    <p:sldLayoutId id="2147485104" r:id="rId12"/>
    <p:sldLayoutId id="2147485105" r:id="rId13"/>
    <p:sldLayoutId id="2147485106" r:id="rId14"/>
    <p:sldLayoutId id="2147485107" r:id="rId15"/>
    <p:sldLayoutId id="2147485108" r:id="rId16"/>
    <p:sldLayoutId id="2147485109" r:id="rId17"/>
    <p:sldLayoutId id="2147485110" r:id="rId18"/>
    <p:sldLayoutId id="2147485111" r:id="rId19"/>
    <p:sldLayoutId id="2147485112" r:id="rId20"/>
    <p:sldLayoutId id="2147485113" r:id="rId21"/>
    <p:sldLayoutId id="2147485114" r:id="rId22"/>
    <p:sldLayoutId id="2147485115" r:id="rId23"/>
    <p:sldLayoutId id="2147485116" r:id="rId24"/>
    <p:sldLayoutId id="2147485117" r:id="rId25"/>
    <p:sldLayoutId id="2147485118" r:id="rId26"/>
    <p:sldLayoutId id="2147485119" r:id="rId27"/>
    <p:sldLayoutId id="2147485120" r:id="rId28"/>
    <p:sldLayoutId id="2147485121" r:id="rId29"/>
    <p:sldLayoutId id="2147485122" r:id="rId30"/>
    <p:sldLayoutId id="2147485123" r:id="rId31"/>
    <p:sldLayoutId id="2147485124" r:id="rId32"/>
    <p:sldLayoutId id="2147485125" r:id="rId33"/>
    <p:sldLayoutId id="2147485126" r:id="rId34"/>
    <p:sldLayoutId id="2147485127" r:id="rId35"/>
    <p:sldLayoutId id="2147485128" r:id="rId36"/>
    <p:sldLayoutId id="2147485129" r:id="rId37"/>
    <p:sldLayoutId id="2147485130" r:id="rId38"/>
    <p:sldLayoutId id="2147485131" r:id="rId39"/>
    <p:sldLayoutId id="2147485132" r:id="rId40"/>
    <p:sldLayoutId id="2147485133" r:id="rId41"/>
    <p:sldLayoutId id="2147485134" r:id="rId42"/>
    <p:sldLayoutId id="2147485135" r:id="rId43"/>
    <p:sldLayoutId id="2147485136" r:id="rId44"/>
    <p:sldLayoutId id="2147485137" r:id="rId45"/>
    <p:sldLayoutId id="2147485138" r:id="rId46"/>
    <p:sldLayoutId id="2147485139" r:id="rId47"/>
    <p:sldLayoutId id="2147485140" r:id="rId48"/>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44"/>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89926561"/>
      </p:ext>
    </p:extLst>
  </p:cSld>
  <p:clrMap bg1="lt1" tx1="dk1" bg2="lt2" tx2="dk2" accent1="accent1" accent2="accent2" accent3="accent3" accent4="accent4" accent5="accent5" accent6="accent6" hlink="hlink" folHlink="folHlink"/>
  <p:sldLayoutIdLst>
    <p:sldLayoutId id="2147485142" r:id="rId1"/>
    <p:sldLayoutId id="2147485143" r:id="rId2"/>
    <p:sldLayoutId id="2147485144" r:id="rId3"/>
    <p:sldLayoutId id="2147485145" r:id="rId4"/>
    <p:sldLayoutId id="2147485146" r:id="rId5"/>
    <p:sldLayoutId id="2147485147" r:id="rId6"/>
    <p:sldLayoutId id="2147485148" r:id="rId7"/>
    <p:sldLayoutId id="2147485149" r:id="rId8"/>
    <p:sldLayoutId id="2147485150" r:id="rId9"/>
    <p:sldLayoutId id="2147485151" r:id="rId10"/>
    <p:sldLayoutId id="2147485152" r:id="rId11"/>
    <p:sldLayoutId id="2147485153" r:id="rId12"/>
    <p:sldLayoutId id="2147485154" r:id="rId13"/>
    <p:sldLayoutId id="2147485155" r:id="rId14"/>
    <p:sldLayoutId id="2147485156" r:id="rId15"/>
    <p:sldLayoutId id="2147485157" r:id="rId16"/>
    <p:sldLayoutId id="2147485158" r:id="rId17"/>
    <p:sldLayoutId id="2147485159" r:id="rId18"/>
    <p:sldLayoutId id="2147485160" r:id="rId19"/>
    <p:sldLayoutId id="2147485161" r:id="rId20"/>
    <p:sldLayoutId id="2147485162" r:id="rId21"/>
    <p:sldLayoutId id="2147485163" r:id="rId22"/>
    <p:sldLayoutId id="2147485164" r:id="rId23"/>
    <p:sldLayoutId id="2147485165" r:id="rId24"/>
    <p:sldLayoutId id="2147485166" r:id="rId25"/>
    <p:sldLayoutId id="2147485167" r:id="rId26"/>
    <p:sldLayoutId id="2147485168" r:id="rId27"/>
    <p:sldLayoutId id="2147485169" r:id="rId28"/>
    <p:sldLayoutId id="2147485170" r:id="rId29"/>
    <p:sldLayoutId id="2147485171" r:id="rId30"/>
    <p:sldLayoutId id="2147485172" r:id="rId31"/>
    <p:sldLayoutId id="2147485173" r:id="rId32"/>
    <p:sldLayoutId id="2147485174" r:id="rId33"/>
    <p:sldLayoutId id="2147485175" r:id="rId34"/>
    <p:sldLayoutId id="2147485176" r:id="rId35"/>
    <p:sldLayoutId id="2147485177" r:id="rId36"/>
    <p:sldLayoutId id="2147485178" r:id="rId37"/>
    <p:sldLayoutId id="2147485179" r:id="rId38"/>
    <p:sldLayoutId id="2147485180" r:id="rId39"/>
    <p:sldLayoutId id="2147485181" r:id="rId40"/>
    <p:sldLayoutId id="2147485182" r:id="rId41"/>
    <p:sldLayoutId id="2147485183" r:id="rId42"/>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FFFFFF"/>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FFFFFF"/>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FFFFFF"/>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FFFFFF"/>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44"/>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077586048"/>
      </p:ext>
    </p:extLst>
  </p:cSld>
  <p:clrMap bg1="dk1" tx1="lt1" bg2="dk2" tx2="lt2" accent1="accent1" accent2="accent2" accent3="accent3" accent4="accent4" accent5="accent5" accent6="accent6" hlink="hlink" folHlink="folHlink"/>
  <p:sldLayoutIdLst>
    <p:sldLayoutId id="2147485185" r:id="rId1"/>
    <p:sldLayoutId id="2147485186" r:id="rId2"/>
    <p:sldLayoutId id="2147485187" r:id="rId3"/>
    <p:sldLayoutId id="2147485188" r:id="rId4"/>
    <p:sldLayoutId id="2147485189" r:id="rId5"/>
    <p:sldLayoutId id="2147485190" r:id="rId6"/>
    <p:sldLayoutId id="2147485191" r:id="rId7"/>
    <p:sldLayoutId id="2147485192" r:id="rId8"/>
    <p:sldLayoutId id="2147485193" r:id="rId9"/>
    <p:sldLayoutId id="2147485194" r:id="rId10"/>
    <p:sldLayoutId id="2147485195" r:id="rId11"/>
    <p:sldLayoutId id="2147485196" r:id="rId12"/>
    <p:sldLayoutId id="2147485197" r:id="rId13"/>
    <p:sldLayoutId id="2147485198" r:id="rId14"/>
    <p:sldLayoutId id="2147485199" r:id="rId15"/>
    <p:sldLayoutId id="2147485200" r:id="rId16"/>
    <p:sldLayoutId id="2147485201" r:id="rId17"/>
    <p:sldLayoutId id="2147485202" r:id="rId18"/>
    <p:sldLayoutId id="2147485203" r:id="rId19"/>
    <p:sldLayoutId id="2147485204" r:id="rId20"/>
    <p:sldLayoutId id="2147485205" r:id="rId21"/>
    <p:sldLayoutId id="2147485206" r:id="rId22"/>
    <p:sldLayoutId id="2147485207" r:id="rId23"/>
    <p:sldLayoutId id="2147485208" r:id="rId24"/>
    <p:sldLayoutId id="2147485209" r:id="rId25"/>
    <p:sldLayoutId id="2147485210" r:id="rId26"/>
    <p:sldLayoutId id="2147485211" r:id="rId27"/>
    <p:sldLayoutId id="2147485212" r:id="rId28"/>
    <p:sldLayoutId id="2147485213" r:id="rId29"/>
    <p:sldLayoutId id="2147485214" r:id="rId30"/>
    <p:sldLayoutId id="2147485215" r:id="rId31"/>
    <p:sldLayoutId id="2147485216" r:id="rId32"/>
    <p:sldLayoutId id="2147485217" r:id="rId33"/>
    <p:sldLayoutId id="2147485218" r:id="rId34"/>
    <p:sldLayoutId id="2147485219" r:id="rId35"/>
    <p:sldLayoutId id="2147485220" r:id="rId36"/>
    <p:sldLayoutId id="2147485221" r:id="rId37"/>
    <p:sldLayoutId id="2147485222" r:id="rId38"/>
    <p:sldLayoutId id="2147485223" r:id="rId39"/>
    <p:sldLayoutId id="2147485224" r:id="rId40"/>
    <p:sldLayoutId id="2147485225" r:id="rId41"/>
    <p:sldLayoutId id="2147485226" r:id="rId42"/>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4.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0.xml"/><Relationship Id="rId4" Type="http://schemas.openxmlformats.org/officeDocument/2006/relationships/image" Target="../media/image28.sv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28.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3" Type="http://schemas.openxmlformats.org/officeDocument/2006/relationships/hyperlink" Target="https://nodejs.org/" TargetMode="External"/><Relationship Id="rId2" Type="http://schemas.openxmlformats.org/officeDocument/2006/relationships/notesSlide" Target="../notesSlides/notesSlide2.xml"/><Relationship Id="rId1" Type="http://schemas.openxmlformats.org/officeDocument/2006/relationships/slideLayout" Target="../slideLayouts/slideLayout45.xml"/><Relationship Id="rId5" Type="http://schemas.openxmlformats.org/officeDocument/2006/relationships/hyperlink" Target="https://code.visualstudio.com" TargetMode="External"/><Relationship Id="rId4" Type="http://schemas.openxmlformats.org/officeDocument/2006/relationships/hyperlink" Target="https://github.com"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8" Type="http://schemas.openxmlformats.org/officeDocument/2006/relationships/hyperlink" Target="https://code.visualstudio.com/docs/nodejs/vuejs-tutorial" TargetMode="External"/><Relationship Id="rId3" Type="http://schemas.openxmlformats.org/officeDocument/2006/relationships/hyperlink" Target="file:////learn/modules/publish-static-web-app-api-preview-url/" TargetMode="External"/><Relationship Id="rId7" Type="http://schemas.openxmlformats.org/officeDocument/2006/relationships/hyperlink" Target="https://code.visualstudio.com/docs/nodejs/reactjs-tutorial" TargetMode="External"/><Relationship Id="rId2" Type="http://schemas.openxmlformats.org/officeDocument/2006/relationships/notesSlide" Target="../notesSlides/notesSlide31.xml"/><Relationship Id="rId1" Type="http://schemas.openxmlformats.org/officeDocument/2006/relationships/slideLayout" Target="../slideLayouts/slideLayout20.xml"/><Relationship Id="rId6" Type="http://schemas.openxmlformats.org/officeDocument/2006/relationships/hyperlink" Target="https://code.visualstudio.com/docs/nodejs/angular-tutorial" TargetMode="External"/><Relationship Id="rId5" Type="http://schemas.openxmlformats.org/officeDocument/2006/relationships/hyperlink" Target="file:////azure/static-web-apps" TargetMode="External"/><Relationship Id="rId4" Type="http://schemas.openxmlformats.org/officeDocument/2006/relationships/hyperlink" Target="file:////learn/modules/publish-static-web-app-authentication/"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4.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4.xml"/></Relationships>
</file>

<file path=ppt/slides/_rels/slide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0.xml"/><Relationship Id="rId5" Type="http://schemas.openxmlformats.org/officeDocument/2006/relationships/image" Target="../media/image24.jpg"/><Relationship Id="rId4" Type="http://schemas.openxmlformats.org/officeDocument/2006/relationships/image" Target="../media/image2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Key features</a:t>
            </a:r>
          </a:p>
        </p:txBody>
      </p:sp>
      <p:sp>
        <p:nvSpPr>
          <p:cNvPr id="4" name="New shape"/>
          <p:cNvSpPr/>
          <p:nvPr/>
        </p:nvSpPr>
        <p:spPr>
          <a:xfrm>
            <a:off x="309058" y="1499241"/>
            <a:ext cx="5760640" cy="38595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635000" indent="-365760">
              <a:spcBef>
                <a:spcPct val="20000"/>
              </a:spcBef>
              <a:spcAft>
                <a:spcPct val="20000"/>
              </a:spcAft>
              <a:buChar char="•"/>
            </a:pPr>
            <a:r>
              <a:rPr sz="1800" b="1" dirty="0">
                <a:solidFill>
                  <a:srgbClr val="000000"/>
                </a:solidFill>
              </a:rPr>
              <a:t>Globally distributed web hosting</a:t>
            </a:r>
            <a:r>
              <a:rPr sz="1800" dirty="0">
                <a:solidFill>
                  <a:srgbClr val="000000"/>
                </a:solidFill>
              </a:rPr>
              <a:t> puts static content like HTML, CSS, JavaScript, and images closer to your users</a:t>
            </a:r>
          </a:p>
          <a:p>
            <a:pPr marL="635000" indent="-365760">
              <a:spcBef>
                <a:spcPct val="20000"/>
              </a:spcBef>
              <a:spcAft>
                <a:spcPct val="20000"/>
              </a:spcAft>
              <a:buChar char="•"/>
            </a:pPr>
            <a:r>
              <a:rPr sz="1800" b="1" dirty="0">
                <a:solidFill>
                  <a:srgbClr val="000000"/>
                </a:solidFill>
              </a:rPr>
              <a:t>Integrated API</a:t>
            </a:r>
            <a:r>
              <a:rPr sz="1800" dirty="0">
                <a:solidFill>
                  <a:srgbClr val="000000"/>
                </a:solidFill>
              </a:rPr>
              <a:t> support provided by Azure Functions</a:t>
            </a:r>
          </a:p>
          <a:p>
            <a:pPr marL="635000" indent="-365760">
              <a:spcBef>
                <a:spcPct val="20000"/>
              </a:spcBef>
              <a:spcAft>
                <a:spcPct val="20000"/>
              </a:spcAft>
              <a:buChar char="•"/>
            </a:pPr>
            <a:r>
              <a:rPr sz="1800" b="1" dirty="0">
                <a:solidFill>
                  <a:srgbClr val="000000"/>
                </a:solidFill>
              </a:rPr>
              <a:t>First-class GitHub and Azure DevOps integration</a:t>
            </a:r>
            <a:r>
              <a:rPr sz="1800" dirty="0">
                <a:solidFill>
                  <a:srgbClr val="000000"/>
                </a:solidFill>
              </a:rPr>
              <a:t> where repository changes trigger builds and deployments.</a:t>
            </a:r>
          </a:p>
          <a:p>
            <a:pPr marL="635000" indent="-365760">
              <a:spcBef>
                <a:spcPct val="20000"/>
              </a:spcBef>
              <a:spcAft>
                <a:spcPct val="20000"/>
              </a:spcAft>
              <a:buChar char="•"/>
            </a:pPr>
            <a:r>
              <a:rPr sz="1800" b="1" dirty="0">
                <a:solidFill>
                  <a:srgbClr val="000000"/>
                </a:solidFill>
              </a:rPr>
              <a:t>Free SSL certificates</a:t>
            </a:r>
            <a:r>
              <a:rPr sz="1800" dirty="0">
                <a:solidFill>
                  <a:srgbClr val="000000"/>
                </a:solidFill>
              </a:rPr>
              <a:t>, which are automatically renewed</a:t>
            </a:r>
          </a:p>
          <a:p>
            <a:pPr marL="635000" indent="-365760">
              <a:spcBef>
                <a:spcPct val="20000"/>
              </a:spcBef>
              <a:spcAft>
                <a:spcPct val="20000"/>
              </a:spcAft>
              <a:buChar char="•"/>
            </a:pPr>
            <a:r>
              <a:rPr sz="1800" b="1" dirty="0">
                <a:solidFill>
                  <a:srgbClr val="000000"/>
                </a:solidFill>
              </a:rPr>
              <a:t>Unique preview URLs</a:t>
            </a:r>
            <a:r>
              <a:rPr sz="1800" dirty="0">
                <a:solidFill>
                  <a:srgbClr val="000000"/>
                </a:solidFill>
              </a:rPr>
              <a:t> for previewing pull requests</a:t>
            </a:r>
          </a:p>
        </p:txBody>
      </p:sp>
      <p:pic>
        <p:nvPicPr>
          <p:cNvPr id="6" name="Picture 5" descr="Keys to a home">
            <a:extLst>
              <a:ext uri="{FF2B5EF4-FFF2-40B4-BE49-F238E27FC236}">
                <a16:creationId xmlns:a16="http://schemas.microsoft.com/office/drawing/2014/main" id="{08852950-C12E-4A48-907D-8285A75F54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9698" y="1499241"/>
            <a:ext cx="5782220" cy="3859519"/>
          </a:xfrm>
          <a:prstGeom prst="rect">
            <a:avLst/>
          </a:prstGeom>
        </p:spPr>
      </p:pic>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CAA66-F7A6-E841-A90F-31C8C2E8E7F4}"/>
              </a:ext>
            </a:extLst>
          </p:cNvPr>
          <p:cNvSpPr>
            <a:spLocks noGrp="1"/>
          </p:cNvSpPr>
          <p:nvPr>
            <p:ph type="title"/>
          </p:nvPr>
        </p:nvSpPr>
        <p:spPr/>
        <p:txBody>
          <a:bodyPr/>
          <a:lstStyle/>
          <a:p>
            <a:r>
              <a:rPr lang="en-US" dirty="0"/>
              <a:t>What’s a Web framework?</a:t>
            </a:r>
          </a:p>
        </p:txBody>
      </p:sp>
      <p:sp>
        <p:nvSpPr>
          <p:cNvPr id="4" name="TextBox 3">
            <a:extLst>
              <a:ext uri="{FF2B5EF4-FFF2-40B4-BE49-F238E27FC236}">
                <a16:creationId xmlns:a16="http://schemas.microsoft.com/office/drawing/2014/main" id="{1B95928D-177F-BA42-A880-AB8FCB392291}"/>
              </a:ext>
            </a:extLst>
          </p:cNvPr>
          <p:cNvSpPr txBox="1"/>
          <p:nvPr/>
        </p:nvSpPr>
        <p:spPr>
          <a:xfrm>
            <a:off x="839416" y="1988840"/>
            <a:ext cx="10884967" cy="307777"/>
          </a:xfrm>
          <a:prstGeom prst="rect">
            <a:avLst/>
          </a:prstGeom>
          <a:noFill/>
        </p:spPr>
        <p:txBody>
          <a:bodyPr wrap="none" lIns="0" tIns="0" rIns="0" bIns="0" rtlCol="0">
            <a:spAutoFit/>
          </a:bodyPr>
          <a:lstStyle/>
          <a:p>
            <a:pPr algn="l"/>
            <a:r>
              <a:rPr lang="en-US" sz="2000" dirty="0"/>
              <a:t>Framework capable of producing files needed for a Web app like HTML, CSS and JavaScript files</a:t>
            </a:r>
          </a:p>
        </p:txBody>
      </p:sp>
      <p:sp>
        <p:nvSpPr>
          <p:cNvPr id="6" name="TextBox 5">
            <a:extLst>
              <a:ext uri="{FF2B5EF4-FFF2-40B4-BE49-F238E27FC236}">
                <a16:creationId xmlns:a16="http://schemas.microsoft.com/office/drawing/2014/main" id="{69F42FF2-DF5C-3C4A-994A-EE32087BE8B7}"/>
              </a:ext>
            </a:extLst>
          </p:cNvPr>
          <p:cNvSpPr txBox="1"/>
          <p:nvPr/>
        </p:nvSpPr>
        <p:spPr>
          <a:xfrm>
            <a:off x="842932" y="2636912"/>
            <a:ext cx="11112081" cy="307777"/>
          </a:xfrm>
          <a:prstGeom prst="rect">
            <a:avLst/>
          </a:prstGeom>
          <a:noFill/>
        </p:spPr>
        <p:txBody>
          <a:bodyPr wrap="none" lIns="0" tIns="0" rIns="0" bIns="0" rtlCol="0">
            <a:spAutoFit/>
          </a:bodyPr>
          <a:lstStyle/>
          <a:p>
            <a:pPr algn="l"/>
            <a:r>
              <a:rPr lang="en-US" sz="2000" dirty="0"/>
              <a:t>Some frameworks are capable of handling things like data input, routing between pages and more</a:t>
            </a:r>
          </a:p>
        </p:txBody>
      </p:sp>
      <p:sp>
        <p:nvSpPr>
          <p:cNvPr id="8" name="TextBox 7">
            <a:extLst>
              <a:ext uri="{FF2B5EF4-FFF2-40B4-BE49-F238E27FC236}">
                <a16:creationId xmlns:a16="http://schemas.microsoft.com/office/drawing/2014/main" id="{391D16BD-FDCA-1D42-BE04-BE130912B573}"/>
              </a:ext>
            </a:extLst>
          </p:cNvPr>
          <p:cNvSpPr txBox="1"/>
          <p:nvPr/>
        </p:nvSpPr>
        <p:spPr>
          <a:xfrm>
            <a:off x="839415" y="3411488"/>
            <a:ext cx="7692875" cy="615553"/>
          </a:xfrm>
          <a:prstGeom prst="rect">
            <a:avLst/>
          </a:prstGeom>
          <a:noFill/>
        </p:spPr>
        <p:txBody>
          <a:bodyPr wrap="none" lIns="0" tIns="0" rIns="0" bIns="0" rtlCol="0">
            <a:spAutoFit/>
          </a:bodyPr>
          <a:lstStyle/>
          <a:p>
            <a:pPr algn="l"/>
            <a:r>
              <a:rPr lang="en-US" sz="2000" dirty="0"/>
              <a:t>A subset of frameworks are known as SPAs, single page application, </a:t>
            </a:r>
          </a:p>
          <a:p>
            <a:pPr algn="l"/>
            <a:r>
              <a:rPr lang="en-US" sz="2000" dirty="0"/>
              <a:t>examples are Angular, React, Svelte and </a:t>
            </a:r>
            <a:r>
              <a:rPr lang="en-US" sz="2000" dirty="0" err="1"/>
              <a:t>Vue.js</a:t>
            </a:r>
            <a:endParaRPr lang="en-US" sz="2000" dirty="0"/>
          </a:p>
        </p:txBody>
      </p:sp>
    </p:spTree>
    <p:extLst>
      <p:ext uri="{BB962C8B-B14F-4D97-AF65-F5344CB8AC3E}">
        <p14:creationId xmlns:p14="http://schemas.microsoft.com/office/powerpoint/2010/main" val="18768912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Choose your own path</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This module provides four variations of the sample application for you to choose from: Angular, React, Svelte, and Vue.</a:t>
            </a:r>
          </a:p>
        </p:txBody>
      </p:sp>
      <p:sp>
        <p:nvSpPr>
          <p:cNvPr id="4" name="New shape"/>
          <p:cNvSpPr/>
          <p:nvPr/>
        </p:nvSpPr>
        <p:spPr>
          <a:xfrm>
            <a:off x="609600" y="3816350"/>
            <a:ext cx="10972800" cy="1879600"/>
          </a:xfrm>
          <a:prstGeom prst="rect">
            <a:avLst/>
          </a:prstGeom>
          <a:solidFill>
            <a:srgbClr val="F5F5F5"/>
          </a:solidFill>
          <a:ln>
            <a:solidFill>
              <a:srgbClr val="DCDCDC"/>
            </a:solidFill>
          </a:ln>
        </p:spPr>
        <p:style>
          <a:lnRef idx="2">
            <a:schemeClr val="accent1">
              <a:shade val="50000"/>
            </a:schemeClr>
          </a:lnRef>
          <a:fillRef idx="1">
            <a:schemeClr val="accent1"/>
          </a:fillRef>
          <a:effectRef idx="0">
            <a:schemeClr val="accent1"/>
          </a:effectRef>
          <a:fontRef idx="minor">
            <a:schemeClr val="lt1"/>
          </a:fontRef>
        </p:style>
        <p:txBody>
          <a:bodyPr wrap="square" lIns="254000" tIns="254000" rIns="254000" bIns="254000" rtlCol="0" anchor="ctr">
            <a:spAutoFit/>
          </a:bodyPr>
          <a:lstStyle/>
          <a:p>
            <a:pPr algn="l">
              <a:lnSpc>
                <a:spcPct val="125000"/>
              </a:lnSpc>
            </a:pPr>
            <a:r>
              <a:rPr sz="1800">
                <a:solidFill>
                  <a:srgbClr val="000000"/>
                </a:solidFill>
              </a:rPr>
              <a:t>? angular-app  ?? The Angular client app</a:t>
            </a:r>
            <a:br>
              <a:rPr sz="1800">
                <a:solidFill>
                  <a:srgbClr val="000000"/>
                </a:solidFill>
              </a:rPr>
            </a:br>
            <a:r>
              <a:rPr sz="1800">
                <a:solidFill>
                  <a:srgbClr val="000000"/>
                </a:solidFill>
              </a:rPr>
              <a:t>? react-app    ?? The React client app</a:t>
            </a:r>
            <a:br>
              <a:rPr sz="1800">
                <a:solidFill>
                  <a:srgbClr val="000000"/>
                </a:solidFill>
              </a:rPr>
            </a:br>
            <a:r>
              <a:rPr sz="1800">
                <a:solidFill>
                  <a:srgbClr val="000000"/>
                </a:solidFill>
              </a:rPr>
              <a:t>? svelte-app   ?? The Svelte client app</a:t>
            </a:r>
            <a:br>
              <a:rPr sz="1800">
                <a:solidFill>
                  <a:srgbClr val="000000"/>
                </a:solidFill>
              </a:rPr>
            </a:br>
            <a:r>
              <a:rPr sz="1800">
                <a:solidFill>
                  <a:srgbClr val="000000"/>
                </a:solidFill>
              </a:rPr>
              <a:t>? vue-app      ?? The Vue client app</a:t>
            </a:r>
          </a:p>
        </p:txBody>
      </p:sp>
      <p:sp>
        <p:nvSpPr>
          <p:cNvPr id="5" name="New shape"/>
          <p:cNvSpPr/>
          <p:nvPr/>
        </p:nvSpPr>
        <p:spPr>
          <a:xfrm>
            <a:off x="609600" y="3450590"/>
            <a:ext cx="10972800" cy="365760"/>
          </a:xfrm>
          <a:prstGeom prst="rect">
            <a:avLst/>
          </a:prstGeom>
          <a:solidFill>
            <a:srgbClr val="D7D7D7"/>
          </a:solidFill>
          <a:ln>
            <a:solidFill>
              <a:srgbClr val="DCDCDC"/>
            </a:solidFill>
          </a:ln>
        </p:spPr>
        <p:style>
          <a:lnRef idx="2">
            <a:schemeClr val="accent1">
              <a:shade val="50000"/>
            </a:schemeClr>
          </a:lnRef>
          <a:fillRef idx="1">
            <a:schemeClr val="accent1"/>
          </a:fillRef>
          <a:effectRef idx="0">
            <a:schemeClr val="accent1"/>
          </a:effectRef>
          <a:fontRef idx="minor">
            <a:schemeClr val="lt1"/>
          </a:fontRef>
        </p:style>
        <p:txBody>
          <a:bodyPr wrap="square" lIns="254000" rtlCol="0" anchor="ctr">
            <a:spAutoFit/>
          </a:bodyPr>
          <a:lstStyle/>
          <a:p>
            <a:pPr algn="l"/>
            <a:r>
              <a:rPr>
                <a:solidFill>
                  <a:srgbClr val="000000"/>
                </a:solidFill>
              </a:rPr>
              <a:t>Code</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What you'll do</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After you choose your client application, you'll:</a:t>
            </a:r>
          </a:p>
        </p:txBody>
      </p:sp>
      <p:sp>
        <p:nvSpPr>
          <p:cNvPr id="4" name="New shape"/>
          <p:cNvSpPr/>
          <p:nvPr/>
        </p:nvSpPr>
        <p:spPr>
          <a:xfrm>
            <a:off x="609600" y="3381501"/>
            <a:ext cx="5181600" cy="19568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381000" indent="-365760">
              <a:spcBef>
                <a:spcPct val="20000"/>
              </a:spcBef>
              <a:spcAft>
                <a:spcPct val="20000"/>
              </a:spcAft>
              <a:buChar char="•"/>
            </a:pPr>
            <a:r>
              <a:rPr sz="1800">
                <a:solidFill>
                  <a:srgbClr val="000000"/>
                </a:solidFill>
              </a:rPr>
              <a:t>Build and run your front-end application.</a:t>
            </a:r>
          </a:p>
          <a:p>
            <a:pPr marL="381000" indent="-365760">
              <a:spcBef>
                <a:spcPct val="20000"/>
              </a:spcBef>
              <a:spcAft>
                <a:spcPct val="20000"/>
              </a:spcAft>
              <a:buChar char="•"/>
            </a:pPr>
            <a:r>
              <a:rPr sz="1800">
                <a:solidFill>
                  <a:srgbClr val="000000"/>
                </a:solidFill>
              </a:rPr>
              <a:t>Automatically build and deploy your web app to Azure from a GitHub repository with GitHub Actions.</a:t>
            </a:r>
          </a:p>
          <a:p>
            <a:pPr marL="381000" indent="-365760">
              <a:spcBef>
                <a:spcPct val="20000"/>
              </a:spcBef>
              <a:spcAft>
                <a:spcPct val="20000"/>
              </a:spcAft>
              <a:buChar char="•"/>
            </a:pPr>
            <a:r>
              <a:rPr sz="1800">
                <a:solidFill>
                  <a:srgbClr val="000000"/>
                </a:solidFill>
              </a:rPr>
              <a:t>Finally, you'll explore and launch your application, as follows.</a:t>
            </a:r>
          </a:p>
        </p:txBody>
      </p:sp>
      <p:pic>
        <p:nvPicPr>
          <p:cNvPr id="5" name="New picture" descr="A screenshot illustrating the angular sample application"/>
          <p:cNvPicPr/>
          <p:nvPr/>
        </p:nvPicPr>
        <p:blipFill>
          <a:blip r:embed="rId3"/>
          <a:stretch>
            <a:fillRect/>
          </a:stretch>
        </p:blipFill>
        <p:spPr>
          <a:xfrm>
            <a:off x="6400800" y="2442718"/>
            <a:ext cx="5181600" cy="3834384"/>
          </a:xfrm>
          <a:prstGeom prst="rect">
            <a:avLst/>
          </a:prstGeom>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Next steps</a:t>
            </a:r>
          </a:p>
        </p:txBody>
      </p:sp>
      <p:sp>
        <p:nvSpPr>
          <p:cNvPr id="3" name="Subtitle"/>
          <p:cNvSpPr>
            <a:spLocks noGrp="1"/>
          </p:cNvSpPr>
          <p:nvPr>
            <p:ph sz="quarter" idx="10"/>
          </p:nvPr>
        </p:nvSpPr>
        <p:spPr>
          <a:xfrm>
            <a:off x="584200" y="1435100"/>
            <a:ext cx="11018838" cy="128016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About now, you might be thinking you need to create the Azure resources first, but Azure Static Web Apps has your daily workflow in mind.</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3038045"/>
            <a:ext cx="6882384" cy="493776"/>
          </a:xfrm>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Exercise</a:t>
            </a:r>
          </a:p>
        </p:txBody>
      </p:sp>
      <p:sp>
        <p:nvSpPr>
          <p:cNvPr id="3" name="Subtitle"/>
          <p:cNvSpPr>
            <a:spLocks noGrp="1"/>
          </p:cNvSpPr>
          <p:nvPr>
            <p:ph type="body" sz="quarter" idx="12" hasCustomPrompt="1"/>
          </p:nvPr>
        </p:nvSpPr>
        <p:spPr>
          <a:xfrm>
            <a:off x="585216" y="3977319"/>
            <a:ext cx="6882384" cy="335280"/>
          </a:xfrm>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r>
              <a:t>Get started</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Get started</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Azure Static Web Apps publishes websites to a production environment by building apps from a GitHub repository.</a:t>
            </a:r>
          </a:p>
        </p:txBody>
      </p:sp>
      <p:sp>
        <p:nvSpPr>
          <p:cNvPr id="4" name="New shape"/>
          <p:cNvSpPr/>
          <p:nvPr/>
        </p:nvSpPr>
        <p:spPr>
          <a:xfrm>
            <a:off x="609600" y="2517013"/>
            <a:ext cx="10972800" cy="15179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1270000" lvl="1" indent="-365760">
              <a:spcBef>
                <a:spcPct val="20000"/>
              </a:spcBef>
              <a:spcAft>
                <a:spcPct val="20000"/>
              </a:spcAft>
              <a:buChar char="•"/>
            </a:pPr>
            <a:r>
              <a:rPr sz="1800">
                <a:solidFill>
                  <a:srgbClr val="000000"/>
                </a:solidFill>
              </a:rPr>
              <a:t>Create a repository</a:t>
            </a:r>
          </a:p>
          <a:p>
            <a:pPr marL="1270000" lvl="1" indent="-365760">
              <a:spcBef>
                <a:spcPct val="20000"/>
              </a:spcBef>
              <a:spcAft>
                <a:spcPct val="20000"/>
              </a:spcAft>
              <a:buChar char="•"/>
            </a:pPr>
            <a:r>
              <a:rPr sz="1800">
                <a:solidFill>
                  <a:srgbClr val="000000"/>
                </a:solidFill>
              </a:rPr>
              <a:t>Run your app</a:t>
            </a:r>
          </a:p>
          <a:p>
            <a:pPr marL="1270000" lvl="1" indent="-365760">
              <a:spcBef>
                <a:spcPct val="20000"/>
              </a:spcBef>
              <a:spcAft>
                <a:spcPct val="20000"/>
              </a:spcAft>
              <a:buChar char="•"/>
            </a:pPr>
            <a:r>
              <a:rPr sz="1800">
                <a:solidFill>
                  <a:srgbClr val="000000"/>
                </a:solidFill>
              </a:rPr>
              <a:t>Browse to your app</a:t>
            </a:r>
          </a:p>
          <a:p>
            <a:pPr marL="1270000" lvl="1" indent="-365760">
              <a:spcBef>
                <a:spcPct val="20000"/>
              </a:spcBef>
              <a:spcAft>
                <a:spcPct val="20000"/>
              </a:spcAft>
              <a:buChar char="•"/>
            </a:pPr>
            <a:r>
              <a:rPr sz="1800">
                <a:solidFill>
                  <a:srgbClr val="000000"/>
                </a:solidFill>
              </a:rPr>
              <a:t>Next steps</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Plan your Azure Static Web App</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Plan your Azure Static Web App</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Your ultimate goal is to host your app in Azure.</a:t>
            </a:r>
          </a:p>
        </p:txBody>
      </p:sp>
      <p:sp>
        <p:nvSpPr>
          <p:cNvPr id="11" name="Rounded Rectangle 10">
            <a:extLst>
              <a:ext uri="{FF2B5EF4-FFF2-40B4-BE49-F238E27FC236}">
                <a16:creationId xmlns:a16="http://schemas.microsoft.com/office/drawing/2014/main" id="{D0D99407-C2A8-C14D-9592-9D2CC6C8B02C}"/>
              </a:ext>
            </a:extLst>
          </p:cNvPr>
          <p:cNvSpPr/>
          <p:nvPr/>
        </p:nvSpPr>
        <p:spPr bwMode="auto">
          <a:xfrm>
            <a:off x="584200" y="2636912"/>
            <a:ext cx="1839392" cy="1224136"/>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solidFill>
                  <a:srgbClr val="FFFFFF"/>
                </a:solidFill>
                <a:ea typeface="Segoe UI" pitchFamily="34" charset="0"/>
                <a:cs typeface="Segoe UI" pitchFamily="34" charset="0"/>
              </a:rPr>
              <a:t>App</a:t>
            </a:r>
          </a:p>
        </p:txBody>
      </p:sp>
      <p:pic>
        <p:nvPicPr>
          <p:cNvPr id="12" name="Graphic 11" descr="Download from cloud outline">
            <a:extLst>
              <a:ext uri="{FF2B5EF4-FFF2-40B4-BE49-F238E27FC236}">
                <a16:creationId xmlns:a16="http://schemas.microsoft.com/office/drawing/2014/main" id="{53B8A0DD-30EF-AD49-B558-165AE33E3E5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50569" y="5610340"/>
            <a:ext cx="914400" cy="914400"/>
          </a:xfrm>
          <a:prstGeom prst="rect">
            <a:avLst/>
          </a:prstGeom>
        </p:spPr>
      </p:pic>
      <p:sp>
        <p:nvSpPr>
          <p:cNvPr id="13" name="Rounded Rectangle 12">
            <a:extLst>
              <a:ext uri="{FF2B5EF4-FFF2-40B4-BE49-F238E27FC236}">
                <a16:creationId xmlns:a16="http://schemas.microsoft.com/office/drawing/2014/main" id="{BC4FC588-16A3-A94C-9B5C-A8D3AC92DEFF}"/>
              </a:ext>
            </a:extLst>
          </p:cNvPr>
          <p:cNvSpPr/>
          <p:nvPr/>
        </p:nvSpPr>
        <p:spPr bwMode="auto">
          <a:xfrm>
            <a:off x="3159673" y="4130307"/>
            <a:ext cx="1839392" cy="91440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solidFill>
                  <a:srgbClr val="FFFFFF"/>
                </a:solidFill>
                <a:ea typeface="Segoe UI" pitchFamily="34" charset="0"/>
                <a:cs typeface="Segoe UI" pitchFamily="34" charset="0"/>
              </a:rPr>
              <a:t>GitHub actions</a:t>
            </a:r>
          </a:p>
        </p:txBody>
      </p:sp>
      <p:sp>
        <p:nvSpPr>
          <p:cNvPr id="16" name="TextBox 15">
            <a:extLst>
              <a:ext uri="{FF2B5EF4-FFF2-40B4-BE49-F238E27FC236}">
                <a16:creationId xmlns:a16="http://schemas.microsoft.com/office/drawing/2014/main" id="{43BDCF73-B52D-5A45-B43D-E33F252E0CCA}"/>
              </a:ext>
            </a:extLst>
          </p:cNvPr>
          <p:cNvSpPr txBox="1"/>
          <p:nvPr/>
        </p:nvSpPr>
        <p:spPr>
          <a:xfrm>
            <a:off x="3660731" y="5601410"/>
            <a:ext cx="2074415" cy="923330"/>
          </a:xfrm>
          <a:prstGeom prst="rect">
            <a:avLst/>
          </a:prstGeom>
          <a:noFill/>
        </p:spPr>
        <p:txBody>
          <a:bodyPr wrap="square" lIns="0" tIns="0" rIns="0" bIns="0" rtlCol="0">
            <a:spAutoFit/>
          </a:bodyPr>
          <a:lstStyle/>
          <a:p>
            <a:pPr algn="l"/>
            <a:r>
              <a:rPr lang="en-US" sz="2000" dirty="0"/>
              <a:t>Azure resources for the Azure static app</a:t>
            </a:r>
          </a:p>
        </p:txBody>
      </p:sp>
      <p:sp>
        <p:nvSpPr>
          <p:cNvPr id="17" name="TextBox 16">
            <a:extLst>
              <a:ext uri="{FF2B5EF4-FFF2-40B4-BE49-F238E27FC236}">
                <a16:creationId xmlns:a16="http://schemas.microsoft.com/office/drawing/2014/main" id="{1362A7EA-9E12-B046-88F4-FC5A3861AB5C}"/>
              </a:ext>
            </a:extLst>
          </p:cNvPr>
          <p:cNvSpPr txBox="1"/>
          <p:nvPr/>
        </p:nvSpPr>
        <p:spPr>
          <a:xfrm>
            <a:off x="5303912" y="4279730"/>
            <a:ext cx="2338076" cy="615553"/>
          </a:xfrm>
          <a:prstGeom prst="rect">
            <a:avLst/>
          </a:prstGeom>
          <a:noFill/>
        </p:spPr>
        <p:txBody>
          <a:bodyPr wrap="none" lIns="0" tIns="0" rIns="0" bIns="0" rtlCol="0">
            <a:spAutoFit/>
          </a:bodyPr>
          <a:lstStyle/>
          <a:p>
            <a:pPr algn="l"/>
            <a:r>
              <a:rPr lang="en-US" sz="2000" b="1" u="sng" dirty="0"/>
              <a:t>GitHub workflow</a:t>
            </a:r>
          </a:p>
          <a:p>
            <a:pPr algn="l"/>
            <a:r>
              <a:rPr lang="en-US" sz="2000" dirty="0"/>
              <a:t>Change -&gt; Redeploy</a:t>
            </a:r>
          </a:p>
        </p:txBody>
      </p:sp>
      <p:pic>
        <p:nvPicPr>
          <p:cNvPr id="20" name="Graphic 19" descr="Download from cloud outline">
            <a:extLst>
              <a:ext uri="{FF2B5EF4-FFF2-40B4-BE49-F238E27FC236}">
                <a16:creationId xmlns:a16="http://schemas.microsoft.com/office/drawing/2014/main" id="{BEE24288-1E60-2A42-BF26-9646D4D57A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64969" y="2721331"/>
            <a:ext cx="914400" cy="914400"/>
          </a:xfrm>
          <a:prstGeom prst="rect">
            <a:avLst/>
          </a:prstGeom>
        </p:spPr>
      </p:pic>
      <p:sp>
        <p:nvSpPr>
          <p:cNvPr id="21" name="TextBox 20">
            <a:extLst>
              <a:ext uri="{FF2B5EF4-FFF2-40B4-BE49-F238E27FC236}">
                <a16:creationId xmlns:a16="http://schemas.microsoft.com/office/drawing/2014/main" id="{40062F64-F501-5544-B6C3-8319914F4C0E}"/>
              </a:ext>
            </a:extLst>
          </p:cNvPr>
          <p:cNvSpPr txBox="1"/>
          <p:nvPr/>
        </p:nvSpPr>
        <p:spPr>
          <a:xfrm>
            <a:off x="4223792" y="2712401"/>
            <a:ext cx="5184576" cy="307777"/>
          </a:xfrm>
          <a:prstGeom prst="rect">
            <a:avLst/>
          </a:prstGeom>
          <a:noFill/>
        </p:spPr>
        <p:txBody>
          <a:bodyPr wrap="square" lIns="0" tIns="0" rIns="0" bIns="0" rtlCol="0">
            <a:spAutoFit/>
          </a:bodyPr>
          <a:lstStyle/>
          <a:p>
            <a:pPr algn="l"/>
            <a:r>
              <a:rPr lang="en-US" sz="2000" dirty="0"/>
              <a:t>Create Azure static app resource</a:t>
            </a:r>
          </a:p>
        </p:txBody>
      </p:sp>
      <p:cxnSp>
        <p:nvCxnSpPr>
          <p:cNvPr id="25" name="Straight Arrow Connector 24">
            <a:extLst>
              <a:ext uri="{FF2B5EF4-FFF2-40B4-BE49-F238E27FC236}">
                <a16:creationId xmlns:a16="http://schemas.microsoft.com/office/drawing/2014/main" id="{9233828A-48D0-4940-82CC-E92515E80F3C}"/>
              </a:ext>
            </a:extLst>
          </p:cNvPr>
          <p:cNvCxnSpPr>
            <a:stCxn id="20" idx="2"/>
          </p:cNvCxnSpPr>
          <p:nvPr/>
        </p:nvCxnSpPr>
        <p:spPr>
          <a:xfrm>
            <a:off x="3622169" y="3635731"/>
            <a:ext cx="0" cy="49457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781F341-52AA-274D-A3D8-632C28AD6FC3}"/>
              </a:ext>
            </a:extLst>
          </p:cNvPr>
          <p:cNvSpPr txBox="1"/>
          <p:nvPr/>
        </p:nvSpPr>
        <p:spPr>
          <a:xfrm>
            <a:off x="3728345" y="3557335"/>
            <a:ext cx="1616447" cy="369332"/>
          </a:xfrm>
          <a:prstGeom prst="rect">
            <a:avLst/>
          </a:prstGeom>
          <a:noFill/>
        </p:spPr>
        <p:txBody>
          <a:bodyPr wrap="square">
            <a:spAutoFit/>
          </a:bodyPr>
          <a:lstStyle/>
          <a:p>
            <a:r>
              <a:rPr lang="en-US" sz="1800" dirty="0"/>
              <a:t>creates</a:t>
            </a:r>
            <a:endParaRPr lang="en-US" dirty="0"/>
          </a:p>
        </p:txBody>
      </p:sp>
      <p:cxnSp>
        <p:nvCxnSpPr>
          <p:cNvPr id="28" name="Straight Arrow Connector 27">
            <a:extLst>
              <a:ext uri="{FF2B5EF4-FFF2-40B4-BE49-F238E27FC236}">
                <a16:creationId xmlns:a16="http://schemas.microsoft.com/office/drawing/2014/main" id="{8ECC99E3-3C47-9C4B-BB2D-62DEF6E7110C}"/>
              </a:ext>
            </a:extLst>
          </p:cNvPr>
          <p:cNvCxnSpPr/>
          <p:nvPr/>
        </p:nvCxnSpPr>
        <p:spPr>
          <a:xfrm>
            <a:off x="4012523" y="5032122"/>
            <a:ext cx="0" cy="49457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A1DC130C-E709-3746-B4B7-A4742BFF6CFD}"/>
              </a:ext>
            </a:extLst>
          </p:cNvPr>
          <p:cNvSpPr txBox="1"/>
          <p:nvPr/>
        </p:nvSpPr>
        <p:spPr>
          <a:xfrm>
            <a:off x="4118699" y="4953726"/>
            <a:ext cx="1616447" cy="369332"/>
          </a:xfrm>
          <a:prstGeom prst="rect">
            <a:avLst/>
          </a:prstGeom>
          <a:noFill/>
        </p:spPr>
        <p:txBody>
          <a:bodyPr wrap="square">
            <a:spAutoFit/>
          </a:bodyPr>
          <a:lstStyle/>
          <a:p>
            <a:r>
              <a:rPr lang="en-US" sz="1800" dirty="0"/>
              <a:t>creates</a:t>
            </a:r>
            <a:endParaRPr lang="en-US" dirty="0"/>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Azure Static Web Apps</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There are two automated aspects to deploying a web app.</a:t>
            </a:r>
          </a:p>
        </p:txBody>
      </p:sp>
      <p:sp>
        <p:nvSpPr>
          <p:cNvPr id="4" name="Rounded Rectangle 3">
            <a:extLst>
              <a:ext uri="{FF2B5EF4-FFF2-40B4-BE49-F238E27FC236}">
                <a16:creationId xmlns:a16="http://schemas.microsoft.com/office/drawing/2014/main" id="{8AF25C9F-7E44-A74F-B990-59F1599170D4}"/>
              </a:ext>
            </a:extLst>
          </p:cNvPr>
          <p:cNvSpPr/>
          <p:nvPr/>
        </p:nvSpPr>
        <p:spPr bwMode="auto">
          <a:xfrm>
            <a:off x="584200" y="2636912"/>
            <a:ext cx="1839392" cy="1224136"/>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solidFill>
                  <a:srgbClr val="FFFFFF"/>
                </a:solidFill>
                <a:ea typeface="Segoe UI" pitchFamily="34" charset="0"/>
                <a:cs typeface="Segoe UI" pitchFamily="34" charset="0"/>
              </a:rPr>
              <a:t>App</a:t>
            </a:r>
          </a:p>
        </p:txBody>
      </p:sp>
      <p:pic>
        <p:nvPicPr>
          <p:cNvPr id="6" name="Graphic 5" descr="Download from cloud outline">
            <a:extLst>
              <a:ext uri="{FF2B5EF4-FFF2-40B4-BE49-F238E27FC236}">
                <a16:creationId xmlns:a16="http://schemas.microsoft.com/office/drawing/2014/main" id="{69191948-66F3-E247-A9B8-D59B68528C7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7209" y="4293096"/>
            <a:ext cx="914400" cy="914400"/>
          </a:xfrm>
          <a:prstGeom prst="rect">
            <a:avLst/>
          </a:prstGeom>
        </p:spPr>
      </p:pic>
      <p:sp>
        <p:nvSpPr>
          <p:cNvPr id="8" name="Rounded Rectangle 7">
            <a:extLst>
              <a:ext uri="{FF2B5EF4-FFF2-40B4-BE49-F238E27FC236}">
                <a16:creationId xmlns:a16="http://schemas.microsoft.com/office/drawing/2014/main" id="{A65A03B2-6D29-C04B-8D34-B563AB647179}"/>
              </a:ext>
            </a:extLst>
          </p:cNvPr>
          <p:cNvSpPr/>
          <p:nvPr/>
        </p:nvSpPr>
        <p:spPr bwMode="auto">
          <a:xfrm>
            <a:off x="2711624" y="3588930"/>
            <a:ext cx="1839392" cy="91440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solidFill>
                  <a:srgbClr val="FFFFFF"/>
                </a:solidFill>
                <a:ea typeface="Segoe UI" pitchFamily="34" charset="0"/>
                <a:cs typeface="Segoe UI" pitchFamily="34" charset="0"/>
              </a:rPr>
              <a:t>GitHub actions</a:t>
            </a:r>
          </a:p>
        </p:txBody>
      </p:sp>
      <p:cxnSp>
        <p:nvCxnSpPr>
          <p:cNvPr id="10" name="Elbow Connector 9">
            <a:extLst>
              <a:ext uri="{FF2B5EF4-FFF2-40B4-BE49-F238E27FC236}">
                <a16:creationId xmlns:a16="http://schemas.microsoft.com/office/drawing/2014/main" id="{F2BB3BB7-410F-7F48-9306-819B708105BC}"/>
              </a:ext>
            </a:extLst>
          </p:cNvPr>
          <p:cNvCxnSpPr>
            <a:cxnSpLocks/>
            <a:stCxn id="4" idx="3"/>
            <a:endCxn id="8" idx="0"/>
          </p:cNvCxnSpPr>
          <p:nvPr/>
        </p:nvCxnSpPr>
        <p:spPr>
          <a:xfrm>
            <a:off x="2423592" y="3248980"/>
            <a:ext cx="1207728" cy="339950"/>
          </a:xfrm>
          <a:prstGeom prst="bentConnector2">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FA07345C-57A4-3049-827E-A32D9FE4F15A}"/>
              </a:ext>
            </a:extLst>
          </p:cNvPr>
          <p:cNvCxnSpPr>
            <a:cxnSpLocks/>
            <a:stCxn id="8" idx="2"/>
            <a:endCxn id="6" idx="3"/>
          </p:cNvCxnSpPr>
          <p:nvPr/>
        </p:nvCxnSpPr>
        <p:spPr>
          <a:xfrm rot="5400000">
            <a:off x="2467982" y="3586958"/>
            <a:ext cx="246966" cy="2079711"/>
          </a:xfrm>
          <a:prstGeom prst="bentConnector2">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054EDE2-A22C-984C-932E-A755E6012D27}"/>
              </a:ext>
            </a:extLst>
          </p:cNvPr>
          <p:cNvSpPr txBox="1"/>
          <p:nvPr/>
        </p:nvSpPr>
        <p:spPr>
          <a:xfrm>
            <a:off x="637209" y="5517232"/>
            <a:ext cx="2074415" cy="923330"/>
          </a:xfrm>
          <a:prstGeom prst="rect">
            <a:avLst/>
          </a:prstGeom>
          <a:noFill/>
        </p:spPr>
        <p:txBody>
          <a:bodyPr wrap="square" lIns="0" tIns="0" rIns="0" bIns="0" rtlCol="0">
            <a:spAutoFit/>
          </a:bodyPr>
          <a:lstStyle/>
          <a:p>
            <a:pPr algn="l"/>
            <a:r>
              <a:rPr lang="en-US" sz="2000" dirty="0"/>
              <a:t>Azure resources for the Azure static app</a:t>
            </a:r>
          </a:p>
        </p:txBody>
      </p:sp>
      <p:sp>
        <p:nvSpPr>
          <p:cNvPr id="16" name="TextBox 15">
            <a:extLst>
              <a:ext uri="{FF2B5EF4-FFF2-40B4-BE49-F238E27FC236}">
                <a16:creationId xmlns:a16="http://schemas.microsoft.com/office/drawing/2014/main" id="{0054FFD1-273D-F340-9253-6EF7E986AD75}"/>
              </a:ext>
            </a:extLst>
          </p:cNvPr>
          <p:cNvSpPr txBox="1"/>
          <p:nvPr/>
        </p:nvSpPr>
        <p:spPr>
          <a:xfrm>
            <a:off x="4863117" y="3738353"/>
            <a:ext cx="2075889" cy="307777"/>
          </a:xfrm>
          <a:prstGeom prst="rect">
            <a:avLst/>
          </a:prstGeom>
          <a:noFill/>
        </p:spPr>
        <p:txBody>
          <a:bodyPr wrap="none" lIns="0" tIns="0" rIns="0" bIns="0" rtlCol="0">
            <a:spAutoFit/>
          </a:bodyPr>
          <a:lstStyle/>
          <a:p>
            <a:pPr algn="l"/>
            <a:r>
              <a:rPr lang="en-US" sz="2000" b="1" u="sng" dirty="0"/>
              <a:t>GitHub workflow</a:t>
            </a:r>
          </a:p>
        </p:txBody>
      </p:sp>
      <p:sp>
        <p:nvSpPr>
          <p:cNvPr id="22" name="TextBox 21">
            <a:extLst>
              <a:ext uri="{FF2B5EF4-FFF2-40B4-BE49-F238E27FC236}">
                <a16:creationId xmlns:a16="http://schemas.microsoft.com/office/drawing/2014/main" id="{57D87D61-6711-404D-B55B-5E521B393B04}"/>
              </a:ext>
            </a:extLst>
          </p:cNvPr>
          <p:cNvSpPr txBox="1"/>
          <p:nvPr/>
        </p:nvSpPr>
        <p:spPr>
          <a:xfrm>
            <a:off x="6744072" y="2217557"/>
            <a:ext cx="2592288" cy="954107"/>
          </a:xfrm>
          <a:prstGeom prst="rect">
            <a:avLst/>
          </a:prstGeom>
          <a:noFill/>
        </p:spPr>
        <p:txBody>
          <a:bodyPr wrap="square">
            <a:spAutoFit/>
          </a:bodyPr>
          <a:lstStyle/>
          <a:p>
            <a:pPr algn="l"/>
            <a:r>
              <a:rPr lang="en-US" sz="2800" dirty="0"/>
              <a:t>1) Code change</a:t>
            </a:r>
          </a:p>
        </p:txBody>
      </p:sp>
      <p:sp>
        <p:nvSpPr>
          <p:cNvPr id="26" name="TextBox 25">
            <a:extLst>
              <a:ext uri="{FF2B5EF4-FFF2-40B4-BE49-F238E27FC236}">
                <a16:creationId xmlns:a16="http://schemas.microsoft.com/office/drawing/2014/main" id="{96C39B1E-41EC-9F4C-8969-DFF5984393FF}"/>
              </a:ext>
            </a:extLst>
          </p:cNvPr>
          <p:cNvSpPr txBox="1"/>
          <p:nvPr/>
        </p:nvSpPr>
        <p:spPr>
          <a:xfrm>
            <a:off x="3308773" y="4843280"/>
            <a:ext cx="2592288" cy="523220"/>
          </a:xfrm>
          <a:prstGeom prst="rect">
            <a:avLst/>
          </a:prstGeom>
          <a:noFill/>
        </p:spPr>
        <p:txBody>
          <a:bodyPr wrap="square">
            <a:spAutoFit/>
          </a:bodyPr>
          <a:lstStyle/>
          <a:p>
            <a:pPr algn="l"/>
            <a:r>
              <a:rPr lang="en-US" sz="2800" dirty="0"/>
              <a:t>2) Redeploy</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aker2Info"/>
          <p:cNvSpPr>
            <a:spLocks noGrp="1"/>
          </p:cNvSpPr>
          <p:nvPr>
            <p:ph type="body" sz="quarter" idx="16" hasCustomPrompt="1"/>
          </p:nvPr>
        </p:nvSpPr>
        <p:spPr/>
        <p:txBody>
          <a:bodyPr/>
          <a:lstStyle>
            <a:lvl1pPr marL="0" indent="0">
              <a:buNone/>
              <a:defRPr sz="1800"/>
            </a:lvl1pPr>
          </a:lstStyle>
          <a:p>
            <a:r>
              <a:rPr lang="en-US" sz="1800">
                <a:solidFill>
                  <a:schemeClr val="bg1"/>
                </a:solidFill>
              </a:rPr>
              <a:t>Title</a:t>
            </a:r>
          </a:p>
        </p:txBody>
      </p:sp>
      <p:sp>
        <p:nvSpPr>
          <p:cNvPr id="3" name="Speaker2Name"/>
          <p:cNvSpPr>
            <a:spLocks noGrp="1"/>
          </p:cNvSpPr>
          <p:nvPr>
            <p:ph type="body" sz="quarter" idx="14" hasCustomPrompt="1"/>
          </p:nvPr>
        </p:nvSpPr>
        <p:spPr/>
        <p:txBody>
          <a:bodyPr/>
          <a:lstStyle>
            <a:lvl1pPr marL="0" indent="0">
              <a:buNone/>
              <a:defRPr b="1">
                <a:solidFill>
                  <a:schemeClr val="bg1"/>
                </a:solidFill>
              </a:defRPr>
            </a:lvl1pPr>
          </a:lstStyle>
          <a:p>
            <a:pPr lvl="0"/>
            <a:r>
              <a:rPr lang="en-US"/>
              <a:t>Speaker Name</a:t>
            </a:r>
          </a:p>
        </p:txBody>
      </p:sp>
      <p:sp>
        <p:nvSpPr>
          <p:cNvPr id="4" name="Title"/>
          <p:cNvSpPr>
            <a:spLocks noGrp="1"/>
          </p:cNvSpPr>
          <p:nvPr>
            <p:ph type="title" hasCustomPrompt="1"/>
          </p:nvPr>
        </p:nvSpPr>
        <p:spPr>
          <a:xfrm>
            <a:off x="584200" y="2425780"/>
            <a:ext cx="6816725" cy="1107996"/>
          </a:xfrm>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dirty="0"/>
              <a:t>Publish a web app with Azure Static Web Apps</a:t>
            </a:r>
          </a:p>
        </p:txBody>
      </p:sp>
      <p:sp>
        <p:nvSpPr>
          <p:cNvPr id="5" name="Subtitle"/>
          <p:cNvSpPr>
            <a:spLocks noGrp="1"/>
          </p:cNvSpPr>
          <p:nvPr>
            <p:ph type="body" sz="quarter" idx="12" hasCustomPrompt="1"/>
          </p:nvPr>
        </p:nvSpPr>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endParaRPr/>
          </a:p>
        </p:txBody>
      </p:sp>
      <p:sp>
        <p:nvSpPr>
          <p:cNvPr id="6" name="Speaker1Name"/>
          <p:cNvSpPr>
            <a:spLocks noGrp="1"/>
          </p:cNvSpPr>
          <p:nvPr>
            <p:ph type="body" sz="quarter" idx="13" hasCustomPrompt="1"/>
          </p:nvPr>
        </p:nvSpPr>
        <p:spPr/>
        <p:txBody>
          <a:bodyPr/>
          <a:lstStyle>
            <a:lvl1pPr marL="0" indent="0">
              <a:buNone/>
              <a:defRPr b="1">
                <a:solidFill>
                  <a:schemeClr val="bg1"/>
                </a:solidFill>
              </a:defRPr>
            </a:lvl1pPr>
          </a:lstStyle>
          <a:p>
            <a:pPr lvl="0"/>
            <a:r>
              <a:rPr lang="en-US"/>
              <a:t>Speaker Name</a:t>
            </a:r>
          </a:p>
        </p:txBody>
      </p:sp>
      <p:sp>
        <p:nvSpPr>
          <p:cNvPr id="7" name="Text Placeholder 15"/>
          <p:cNvSpPr>
            <a:spLocks noGrp="1"/>
          </p:cNvSpPr>
          <p:nvPr>
            <p:ph type="body" sz="quarter" idx="15" hasCustomPrompt="1"/>
          </p:nvPr>
        </p:nvSpPr>
        <p:spPr/>
        <p:txBody>
          <a:bodyPr/>
          <a:lstStyle>
            <a:lvl1pPr marL="0" indent="0">
              <a:buNone/>
              <a:defRPr sz="1800"/>
            </a:lvl1pPr>
          </a:lstStyle>
          <a:p>
            <a:r>
              <a:rPr lang="en-US" sz="1800">
                <a:solidFill>
                  <a:schemeClr val="bg1"/>
                </a:solidFill>
              </a:rPr>
              <a:t>Title</a:t>
            </a: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Connect your Static Web Apps instance to GitHub</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Azure Static Web Apps is designed to host applications where the source code lives on GitHub.</a:t>
            </a:r>
          </a:p>
        </p:txBody>
      </p:sp>
      <p:graphicFrame>
        <p:nvGraphicFramePr>
          <p:cNvPr id="4" name="New Table"/>
          <p:cNvGraphicFramePr>
            <a:graphicFrameLocks noGrp="1"/>
          </p:cNvGraphicFramePr>
          <p:nvPr/>
        </p:nvGraphicFramePr>
        <p:xfrm>
          <a:off x="609600" y="2881630"/>
          <a:ext cx="10972800" cy="3383280"/>
        </p:xfrm>
        <a:graphic>
          <a:graphicData uri="http://schemas.openxmlformats.org/drawingml/2006/table">
            <a:tbl>
              <a:tblPr firstRow="1" bandRow="1">
                <a:tableStyleId>{5C22544A-7EE6-4342-B048-85BDC9FD1C3A}</a:tableStyleId>
              </a:tblPr>
              <a:tblGrid>
                <a:gridCol w="1843928">
                  <a:extLst>
                    <a:ext uri="{9D8B030D-6E8A-4147-A177-3AD203B41FA5}">
                      <a16:colId xmlns:a16="http://schemas.microsoft.com/office/drawing/2014/main" val="20000"/>
                    </a:ext>
                  </a:extLst>
                </a:gridCol>
                <a:gridCol w="1843928">
                  <a:extLst>
                    <a:ext uri="{9D8B030D-6E8A-4147-A177-3AD203B41FA5}">
                      <a16:colId xmlns:a16="http://schemas.microsoft.com/office/drawing/2014/main" val="20001"/>
                    </a:ext>
                  </a:extLst>
                </a:gridCol>
                <a:gridCol w="5441016">
                  <a:extLst>
                    <a:ext uri="{9D8B030D-6E8A-4147-A177-3AD203B41FA5}">
                      <a16:colId xmlns:a16="http://schemas.microsoft.com/office/drawing/2014/main" val="20002"/>
                    </a:ext>
                  </a:extLst>
                </a:gridCol>
                <a:gridCol w="1843928">
                  <a:extLst>
                    <a:ext uri="{9D8B030D-6E8A-4147-A177-3AD203B41FA5}">
                      <a16:colId xmlns:a16="http://schemas.microsoft.com/office/drawing/2014/main" val="20003"/>
                    </a:ext>
                  </a:extLst>
                </a:gridCol>
              </a:tblGrid>
              <a:tr h="0">
                <a:tc>
                  <a:txBody>
                    <a:bodyPr/>
                    <a:lstStyle/>
                    <a:p>
                      <a:pPr algn="l"/>
                      <a:r>
                        <a:rPr sz="2200">
                          <a:solidFill>
                            <a:srgbClr val="FFFFFF"/>
                          </a:solidFill>
                        </a:rPr>
                        <a:t>Location</a:t>
                      </a:r>
                    </a:p>
                  </a:txBody>
                  <a:tcPr/>
                </a:tc>
                <a:tc>
                  <a:txBody>
                    <a:bodyPr/>
                    <a:lstStyle/>
                    <a:p>
                      <a:pPr algn="l"/>
                      <a:r>
                        <a:rPr sz="2200">
                          <a:solidFill>
                            <a:srgbClr val="FFFFFF"/>
                          </a:solidFill>
                        </a:rPr>
                        <a:t>Location example</a:t>
                      </a:r>
                    </a:p>
                  </a:txBody>
                  <a:tcPr/>
                </a:tc>
                <a:tc>
                  <a:txBody>
                    <a:bodyPr/>
                    <a:lstStyle/>
                    <a:p>
                      <a:pPr algn="l"/>
                      <a:r>
                        <a:rPr sz="2200">
                          <a:solidFill>
                            <a:srgbClr val="FFFFFF"/>
                          </a:solidFill>
                        </a:rPr>
                        <a:t>Description</a:t>
                      </a:r>
                    </a:p>
                  </a:txBody>
                  <a:tcPr/>
                </a:tc>
                <a:tc>
                  <a:txBody>
                    <a:bodyPr/>
                    <a:lstStyle/>
                    <a:p>
                      <a:pPr algn="l"/>
                      <a:r>
                        <a:rPr sz="2200">
                          <a:solidFill>
                            <a:srgbClr val="FFFFFF"/>
                          </a:solidFill>
                        </a:rPr>
                        <a:t>Required</a:t>
                      </a:r>
                    </a:p>
                  </a:txBody>
                  <a:tcPr/>
                </a:tc>
                <a:extLst>
                  <a:ext uri="{0D108BD9-81ED-4DB2-BD59-A6C34878D82A}">
                    <a16:rowId xmlns:a16="http://schemas.microsoft.com/office/drawing/2014/main" val="10000"/>
                  </a:ext>
                </a:extLst>
              </a:tr>
              <a:tr h="0">
                <a:tc>
                  <a:txBody>
                    <a:bodyPr/>
                    <a:lstStyle/>
                    <a:p>
                      <a:pPr algn="l"/>
                      <a:r>
                        <a:rPr sz="2200">
                          <a:solidFill>
                            <a:srgbClr val="000000"/>
                          </a:solidFill>
                        </a:rPr>
                        <a:t>App location</a:t>
                      </a:r>
                    </a:p>
                  </a:txBody>
                  <a:tcPr/>
                </a:tc>
                <a:tc>
                  <a:txBody>
                    <a:bodyPr/>
                    <a:lstStyle/>
                    <a:p>
                      <a:pPr algn="l"/>
                      <a:r>
                        <a:rPr sz="2200">
                          <a:solidFill>
                            <a:srgbClr val="000000"/>
                          </a:solidFill>
                        </a:rPr>
                        <a:t>/</a:t>
                      </a:r>
                    </a:p>
                  </a:txBody>
                  <a:tcPr/>
                </a:tc>
                <a:tc>
                  <a:txBody>
                    <a:bodyPr/>
                    <a:lstStyle/>
                    <a:p>
                      <a:pPr algn="l"/>
                      <a:r>
                        <a:rPr sz="2200">
                          <a:solidFill>
                            <a:srgbClr val="000000"/>
                          </a:solidFill>
                        </a:rPr>
                        <a:t>The location of the source code for your web app</a:t>
                      </a:r>
                    </a:p>
                  </a:txBody>
                  <a:tcPr/>
                </a:tc>
                <a:tc>
                  <a:txBody>
                    <a:bodyPr/>
                    <a:lstStyle/>
                    <a:p>
                      <a:pPr algn="l"/>
                      <a:r>
                        <a:rPr sz="2200">
                          <a:solidFill>
                            <a:srgbClr val="000000"/>
                          </a:solidFill>
                        </a:rPr>
                        <a:t>Yes</a:t>
                      </a:r>
                    </a:p>
                  </a:txBody>
                  <a:tcPr/>
                </a:tc>
                <a:extLst>
                  <a:ext uri="{0D108BD9-81ED-4DB2-BD59-A6C34878D82A}">
                    <a16:rowId xmlns:a16="http://schemas.microsoft.com/office/drawing/2014/main" val="10001"/>
                  </a:ext>
                </a:extLst>
              </a:tr>
              <a:tr h="0">
                <a:tc>
                  <a:txBody>
                    <a:bodyPr/>
                    <a:lstStyle/>
                    <a:p>
                      <a:pPr algn="l"/>
                      <a:r>
                        <a:rPr sz="2200">
                          <a:solidFill>
                            <a:srgbClr val="000000"/>
                          </a:solidFill>
                        </a:rPr>
                        <a:t>App build output location</a:t>
                      </a:r>
                    </a:p>
                  </a:txBody>
                  <a:tcPr/>
                </a:tc>
                <a:tc>
                  <a:txBody>
                    <a:bodyPr/>
                    <a:lstStyle/>
                    <a:p>
                      <a:pPr algn="l"/>
                      <a:r>
                        <a:rPr sz="2200">
                          <a:solidFill>
                            <a:srgbClr val="000000"/>
                          </a:solidFill>
                        </a:rPr>
                        <a:t>dist</a:t>
                      </a:r>
                    </a:p>
                  </a:txBody>
                  <a:tcPr/>
                </a:tc>
                <a:tc>
                  <a:txBody>
                    <a:bodyPr/>
                    <a:lstStyle/>
                    <a:p>
                      <a:pPr algn="l"/>
                      <a:r>
                        <a:rPr sz="2200">
                          <a:solidFill>
                            <a:srgbClr val="000000"/>
                          </a:solidFill>
                        </a:rPr>
                        <a:t>The location of your app's build output, relative to your app location</a:t>
                      </a:r>
                    </a:p>
                  </a:txBody>
                  <a:tcPr/>
                </a:tc>
                <a:tc>
                  <a:txBody>
                    <a:bodyPr/>
                    <a:lstStyle/>
                    <a:p>
                      <a:pPr algn="l"/>
                      <a:r>
                        <a:rPr sz="2200">
                          <a:solidFill>
                            <a:srgbClr val="000000"/>
                          </a:solidFill>
                        </a:rPr>
                        <a:t>No</a:t>
                      </a:r>
                    </a:p>
                  </a:txBody>
                  <a:tcPr/>
                </a:tc>
                <a:extLst>
                  <a:ext uri="{0D108BD9-81ED-4DB2-BD59-A6C34878D82A}">
                    <a16:rowId xmlns:a16="http://schemas.microsoft.com/office/drawing/2014/main" val="10002"/>
                  </a:ext>
                </a:extLst>
              </a:tr>
              <a:tr h="0">
                <a:tc>
                  <a:txBody>
                    <a:bodyPr/>
                    <a:lstStyle/>
                    <a:p>
                      <a:pPr algn="l"/>
                      <a:r>
                        <a:rPr sz="2200">
                          <a:solidFill>
                            <a:srgbClr val="000000"/>
                          </a:solidFill>
                        </a:rPr>
                        <a:t>API location</a:t>
                      </a:r>
                    </a:p>
                  </a:txBody>
                  <a:tcPr/>
                </a:tc>
                <a:tc>
                  <a:txBody>
                    <a:bodyPr/>
                    <a:lstStyle/>
                    <a:p>
                      <a:pPr algn="l"/>
                      <a:r>
                        <a:rPr sz="2200">
                          <a:solidFill>
                            <a:srgbClr val="000000"/>
                          </a:solidFill>
                        </a:rPr>
                        <a:t>api</a:t>
                      </a:r>
                    </a:p>
                  </a:txBody>
                  <a:tcPr/>
                </a:tc>
                <a:tc>
                  <a:txBody>
                    <a:bodyPr/>
                    <a:lstStyle/>
                    <a:p>
                      <a:pPr algn="l"/>
                      <a:r>
                        <a:rPr sz="2200">
                          <a:solidFill>
                            <a:srgbClr val="000000"/>
                          </a:solidFill>
                        </a:rPr>
                        <a:t>The location of the source code for your API</a:t>
                      </a:r>
                    </a:p>
                  </a:txBody>
                  <a:tcPr/>
                </a:tc>
                <a:tc>
                  <a:txBody>
                    <a:bodyPr/>
                    <a:lstStyle/>
                    <a:p>
                      <a:pPr algn="l"/>
                      <a:r>
                        <a:rPr sz="2200">
                          <a:solidFill>
                            <a:srgbClr val="000000"/>
                          </a:solidFill>
                        </a:rPr>
                        <a:t>No</a:t>
                      </a:r>
                    </a:p>
                  </a:txBody>
                  <a:tcPr/>
                </a:tc>
                <a:extLst>
                  <a:ext uri="{0D108BD9-81ED-4DB2-BD59-A6C34878D82A}">
                    <a16:rowId xmlns:a16="http://schemas.microsoft.com/office/drawing/2014/main" val="10003"/>
                  </a:ext>
                </a:extLst>
              </a:tr>
            </a:tbl>
          </a:graphicData>
        </a:graphic>
      </p:graphicFrame>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From source code to static assets with GitHub Actions</a:t>
            </a:r>
          </a:p>
        </p:txBody>
      </p:sp>
      <p:sp>
        <p:nvSpPr>
          <p:cNvPr id="3" name="Subtitle"/>
          <p:cNvSpPr>
            <a:spLocks noGrp="1"/>
          </p:cNvSpPr>
          <p:nvPr>
            <p:ph sz="quarter" idx="10"/>
          </p:nvPr>
        </p:nvSpPr>
        <p:spPr>
          <a:xfrm>
            <a:off x="584200" y="1435100"/>
            <a:ext cx="666392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dirty="0"/>
              <a:t>Your GitHub repository contains source code, so it needs to be built before it can be published.</a:t>
            </a:r>
          </a:p>
        </p:txBody>
      </p:sp>
      <p:sp>
        <p:nvSpPr>
          <p:cNvPr id="4" name="Rectangle 3">
            <a:extLst>
              <a:ext uri="{FF2B5EF4-FFF2-40B4-BE49-F238E27FC236}">
                <a16:creationId xmlns:a16="http://schemas.microsoft.com/office/drawing/2014/main" id="{D55065BD-2ECA-3942-BBAC-C34D19867954}"/>
              </a:ext>
            </a:extLst>
          </p:cNvPr>
          <p:cNvSpPr/>
          <p:nvPr/>
        </p:nvSpPr>
        <p:spPr bwMode="auto">
          <a:xfrm>
            <a:off x="584200" y="3284984"/>
            <a:ext cx="3711600" cy="20882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solidFill>
                  <a:srgbClr val="FFFFFF"/>
                </a:solidFill>
                <a:ea typeface="Segoe UI" pitchFamily="34" charset="0"/>
                <a:cs typeface="Segoe UI" pitchFamily="34" charset="0"/>
              </a:rPr>
              <a:t>If you are using a framework</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Integrated API with Azure Functions</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If your app requires an API, you can implement it as an Azure Functions project in your repository.</a:t>
            </a: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Handle fallback routes</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You see a 404 error when you refresh the page because the browser sends a request to the hosting platform to serve </a:t>
            </a:r>
            <a:r>
              <a:rPr b="1"/>
              <a:t>/products</a:t>
            </a:r>
            <a:r>
              <a:t>.</a:t>
            </a:r>
          </a:p>
        </p:txBody>
      </p:sp>
      <p:sp>
        <p:nvSpPr>
          <p:cNvPr id="4" name="New shape"/>
          <p:cNvSpPr/>
          <p:nvPr/>
        </p:nvSpPr>
        <p:spPr>
          <a:xfrm>
            <a:off x="609600" y="3473450"/>
            <a:ext cx="10972800" cy="2565400"/>
          </a:xfrm>
          <a:prstGeom prst="rect">
            <a:avLst/>
          </a:prstGeom>
          <a:solidFill>
            <a:srgbClr val="F5F5F5"/>
          </a:solidFill>
          <a:ln>
            <a:solidFill>
              <a:srgbClr val="DCDCDC"/>
            </a:solidFill>
          </a:ln>
        </p:spPr>
        <p:style>
          <a:lnRef idx="2">
            <a:schemeClr val="accent1">
              <a:shade val="50000"/>
            </a:schemeClr>
          </a:lnRef>
          <a:fillRef idx="1">
            <a:schemeClr val="accent1"/>
          </a:fillRef>
          <a:effectRef idx="0">
            <a:schemeClr val="accent1"/>
          </a:effectRef>
          <a:fontRef idx="minor">
            <a:schemeClr val="lt1"/>
          </a:fontRef>
        </p:style>
        <p:txBody>
          <a:bodyPr wrap="square" lIns="254000" tIns="254000" rIns="254000" bIns="254000" rtlCol="0" anchor="ctr">
            <a:spAutoFit/>
          </a:bodyPr>
          <a:lstStyle/>
          <a:p>
            <a:pPr algn="l">
              <a:lnSpc>
                <a:spcPct val="125000"/>
              </a:lnSpc>
            </a:pPr>
            <a:r>
              <a:rPr sz="1800">
                <a:solidFill>
                  <a:srgbClr val="000000"/>
                </a:solidFill>
              </a:rPr>
              <a:t>{</a:t>
            </a:r>
            <a:br>
              <a:rPr sz="1800">
                <a:solidFill>
                  <a:srgbClr val="000000"/>
                </a:solidFill>
              </a:rPr>
            </a:br>
            <a:r>
              <a:rPr sz="1800">
                <a:solidFill>
                  <a:srgbClr val="000000"/>
                </a:solidFill>
              </a:rPr>
              <a:t>  "navigationFallback": {</a:t>
            </a:r>
            <a:br>
              <a:rPr sz="1800">
                <a:solidFill>
                  <a:srgbClr val="000000"/>
                </a:solidFill>
              </a:rPr>
            </a:br>
            <a:r>
              <a:rPr sz="1800">
                <a:solidFill>
                  <a:srgbClr val="000000"/>
                </a:solidFill>
              </a:rPr>
              <a:t>    "rewrite": </a:t>
            </a:r>
            <a:r>
              <a:rPr sz="1800">
                <a:solidFill>
                  <a:srgbClr val="A31515"/>
                </a:solidFill>
              </a:rPr>
              <a:t>"index.html"</a:t>
            </a:r>
            <a:r>
              <a:rPr sz="1800">
                <a:solidFill>
                  <a:srgbClr val="000000"/>
                </a:solidFill>
              </a:rPr>
              <a:t>,</a:t>
            </a:r>
            <a:br>
              <a:rPr sz="1800">
                <a:solidFill>
                  <a:srgbClr val="000000"/>
                </a:solidFill>
              </a:rPr>
            </a:br>
            <a:r>
              <a:rPr sz="1800">
                <a:solidFill>
                  <a:srgbClr val="000000"/>
                </a:solidFill>
              </a:rPr>
              <a:t>    "exclude": [</a:t>
            </a:r>
            <a:r>
              <a:rPr sz="1800">
                <a:solidFill>
                  <a:srgbClr val="A31515"/>
                </a:solidFill>
              </a:rPr>
              <a:t>"/images/*.{png,jpg,gif,ico}"</a:t>
            </a:r>
            <a:r>
              <a:rPr sz="1800">
                <a:solidFill>
                  <a:srgbClr val="000000"/>
                </a:solidFill>
              </a:rPr>
              <a:t>, </a:t>
            </a:r>
            <a:r>
              <a:rPr sz="1800">
                <a:solidFill>
                  <a:srgbClr val="A31515"/>
                </a:solidFill>
              </a:rPr>
              <a:t>"/*.{css,scss,js}"</a:t>
            </a:r>
            <a:r>
              <a:rPr sz="1800">
                <a:solidFill>
                  <a:srgbClr val="000000"/>
                </a:solidFill>
              </a:rPr>
              <a:t>]</a:t>
            </a:r>
            <a:br>
              <a:rPr sz="1800">
                <a:solidFill>
                  <a:srgbClr val="000000"/>
                </a:solidFill>
              </a:rPr>
            </a:br>
            <a:r>
              <a:rPr sz="1800">
                <a:solidFill>
                  <a:srgbClr val="000000"/>
                </a:solidFill>
              </a:rPr>
              <a:t>  }</a:t>
            </a:r>
            <a:br>
              <a:rPr sz="1800">
                <a:solidFill>
                  <a:srgbClr val="000000"/>
                </a:solidFill>
              </a:rPr>
            </a:br>
            <a:r>
              <a:rPr sz="1800">
                <a:solidFill>
                  <a:srgbClr val="000000"/>
                </a:solidFill>
              </a:rPr>
              <a:t>}</a:t>
            </a:r>
          </a:p>
        </p:txBody>
      </p:sp>
      <p:sp>
        <p:nvSpPr>
          <p:cNvPr id="5" name="New shape"/>
          <p:cNvSpPr/>
          <p:nvPr/>
        </p:nvSpPr>
        <p:spPr>
          <a:xfrm>
            <a:off x="609600" y="3107690"/>
            <a:ext cx="10972800" cy="365760"/>
          </a:xfrm>
          <a:prstGeom prst="rect">
            <a:avLst/>
          </a:prstGeom>
          <a:solidFill>
            <a:srgbClr val="D7D7D7"/>
          </a:solidFill>
          <a:ln>
            <a:solidFill>
              <a:srgbClr val="DCDCDC"/>
            </a:solidFill>
          </a:ln>
        </p:spPr>
        <p:style>
          <a:lnRef idx="2">
            <a:schemeClr val="accent1">
              <a:shade val="50000"/>
            </a:schemeClr>
          </a:lnRef>
          <a:fillRef idx="1">
            <a:schemeClr val="accent1"/>
          </a:fillRef>
          <a:effectRef idx="0">
            <a:schemeClr val="accent1"/>
          </a:effectRef>
          <a:fontRef idx="minor">
            <a:schemeClr val="lt1"/>
          </a:fontRef>
        </p:style>
        <p:txBody>
          <a:bodyPr wrap="square" lIns="254000" rtlCol="0" anchor="ctr">
            <a:spAutoFit/>
          </a:bodyPr>
          <a:lstStyle/>
          <a:p>
            <a:pPr algn="l"/>
            <a:r>
              <a:rPr>
                <a:solidFill>
                  <a:srgbClr val="000000"/>
                </a:solidFill>
              </a:rPr>
              <a:t>JSON</a:t>
            </a: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Route file location</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Azure Static Web Apps expects your </a:t>
            </a:r>
            <a:r>
              <a:rPr i="1"/>
              <a:t>staticwebapp.config.json</a:t>
            </a:r>
            <a:r>
              <a:t> file to be in the output_location by default.</a:t>
            </a: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Next steps</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So what do you need so you can publish your web app to Azure Static Web Apps? All you need is your app in your GitHub repository.</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Knowledge check</a:t>
            </a: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1</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What section of the _staticwebapp.config.json_ file would you put the fallback route?</a:t>
            </a:r>
          </a:p>
        </p:txBody>
      </p:sp>
      <p:sp>
        <p:nvSpPr>
          <p:cNvPr id="4" name="New shape"/>
          <p:cNvSpPr/>
          <p:nvPr/>
        </p:nvSpPr>
        <p:spPr>
          <a:xfrm>
            <a:off x="586581" y="2745486"/>
            <a:ext cx="11018838" cy="36555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routes</a:t>
            </a:r>
          </a:p>
          <a:p>
            <a:pPr lvl="1" indent="-457200">
              <a:spcAft>
                <a:spcPct val="15000"/>
              </a:spcAft>
              <a:buAutoNum type="alphaUcPeriod"/>
            </a:pPr>
            <a:r>
              <a:rPr sz="2500">
                <a:solidFill>
                  <a:srgbClr val="000000"/>
                </a:solidFill>
              </a:rPr>
              <a:t>responseOverrides</a:t>
            </a:r>
          </a:p>
          <a:p>
            <a:pPr lvl="1" indent="-457200">
              <a:spcAft>
                <a:spcPct val="15000"/>
              </a:spcAft>
              <a:buAutoNum type="alphaUcPeriod"/>
            </a:pPr>
            <a:r>
              <a:rPr sz="2500">
                <a:solidFill>
                  <a:srgbClr val="000000"/>
                </a:solidFill>
              </a:rPr>
              <a:t>navigationFallback</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1</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What section of the _staticwebapp.config.json_ file would you put the fallback route?</a:t>
            </a:r>
          </a:p>
        </p:txBody>
      </p:sp>
      <p:sp>
        <p:nvSpPr>
          <p:cNvPr id="4" name="New shape"/>
          <p:cNvSpPr/>
          <p:nvPr/>
        </p:nvSpPr>
        <p:spPr>
          <a:xfrm>
            <a:off x="586581" y="2745486"/>
            <a:ext cx="11018838" cy="36555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routes</a:t>
            </a:r>
          </a:p>
          <a:p>
            <a:pPr lvl="1" indent="-457200">
              <a:spcAft>
                <a:spcPct val="15000"/>
              </a:spcAft>
              <a:buAutoNum type="alphaUcPeriod"/>
            </a:pPr>
            <a:r>
              <a:rPr sz="2500">
                <a:solidFill>
                  <a:srgbClr val="000000"/>
                </a:solidFill>
              </a:rPr>
              <a:t>responseOverrides</a:t>
            </a:r>
          </a:p>
          <a:p>
            <a:pPr lvl="1" indent="-457200">
              <a:spcAft>
                <a:spcPct val="15000"/>
              </a:spcAft>
              <a:buAutoNum type="alphaUcPeriod"/>
            </a:pPr>
            <a:r>
              <a:rPr sz="2500" b="1">
                <a:solidFill>
                  <a:srgbClr val="000000"/>
                </a:solidFill>
                <a:highlight>
                  <a:srgbClr val="F0F788"/>
                </a:highlight>
              </a:rPr>
              <a:t>navigationFallback</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3038045"/>
            <a:ext cx="6882384" cy="493776"/>
          </a:xfrm>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Exercise</a:t>
            </a:r>
          </a:p>
        </p:txBody>
      </p:sp>
      <p:sp>
        <p:nvSpPr>
          <p:cNvPr id="3" name="Subtitle"/>
          <p:cNvSpPr>
            <a:spLocks noGrp="1"/>
          </p:cNvSpPr>
          <p:nvPr>
            <p:ph type="body" sz="quarter" idx="12" hasCustomPrompt="1"/>
          </p:nvPr>
        </p:nvSpPr>
        <p:spPr>
          <a:xfrm>
            <a:off x="585216" y="3977319"/>
            <a:ext cx="6882384" cy="335280"/>
          </a:xfrm>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r>
              <a:t>Create an Azure Static Web App</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2309812"/>
            <a:ext cx="3182027" cy="548640"/>
          </a:xfrm>
        </p:spPr>
        <p:txBody>
          <a:bodyPr anchor="t"/>
          <a:lstStyle>
            <a:lvl1pPr>
              <a:defRPr>
                <a:solidFill>
                  <a:schemeClr val="tx1"/>
                </a:solidFill>
              </a:defRPr>
            </a:lvl1pPr>
          </a:lstStyle>
          <a:p>
            <a:r>
              <a:rPr lang="en-US"/>
              <a:t>Prerequisites</a:t>
            </a:r>
          </a:p>
        </p:txBody>
      </p:sp>
      <p:sp>
        <p:nvSpPr>
          <p:cNvPr id="3" name="Subtitle"/>
          <p:cNvSpPr>
            <a:spLocks noGrp="1"/>
          </p:cNvSpPr>
          <p:nvPr>
            <p:ph type="body" sz="quarter" idx="11"/>
          </p:nvPr>
        </p:nvSpPr>
        <p:spPr>
          <a:xfrm>
            <a:off x="4356100" y="2309812"/>
            <a:ext cx="7253288" cy="1723549"/>
          </a:xfrm>
        </p:spPr>
        <p:txBody>
          <a:bodyPr anchor="t"/>
          <a:lstStyle>
            <a:lvl1pPr marL="231775" indent="-231775">
              <a:spcAft>
                <a:spcPts val="600"/>
              </a:spcAft>
              <a:buFont typeface="Wingdings" panose="05000000000000000000" pitchFamily="2" charset="2"/>
              <a:buChar char=""/>
              <a:defRPr/>
            </a:lvl1pPr>
          </a:lstStyle>
          <a:p>
            <a:pPr lvl="1"/>
            <a:r>
              <a:rPr dirty="0"/>
              <a:t>Familiarity with </a:t>
            </a:r>
            <a:r>
              <a:rPr lang="en-GB" dirty="0"/>
              <a:t>web development, knowledge of HTML, JavaScript and CSS</a:t>
            </a:r>
            <a:endParaRPr dirty="0"/>
          </a:p>
          <a:p>
            <a:pPr lvl="1"/>
            <a:r>
              <a:rPr dirty="0">
                <a:hlinkClick r:id="rId3"/>
              </a:rPr>
              <a:t>Node.js LTS and Git</a:t>
            </a:r>
          </a:p>
          <a:p>
            <a:pPr lvl="1"/>
            <a:r>
              <a:rPr dirty="0">
                <a:hlinkClick r:id="rId4"/>
              </a:rPr>
              <a:t>GitHub</a:t>
            </a:r>
            <a:r>
              <a:rPr dirty="0"/>
              <a:t> account</a:t>
            </a:r>
          </a:p>
          <a:p>
            <a:pPr lvl="1"/>
            <a:r>
              <a:rPr dirty="0">
                <a:hlinkClick r:id="rId5"/>
              </a:rPr>
              <a:t>Visual Studio Code</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Create an Azure Static Web App</a:t>
            </a:r>
          </a:p>
        </p:txBody>
      </p:sp>
      <p:sp>
        <p:nvSpPr>
          <p:cNvPr id="3" name="Subtitle"/>
          <p:cNvSpPr>
            <a:spLocks noGrp="1"/>
          </p:cNvSpPr>
          <p:nvPr>
            <p:ph sz="quarter" idx="10"/>
          </p:nvPr>
        </p:nvSpPr>
        <p:spPr>
          <a:xfrm>
            <a:off x="584200" y="1435100"/>
            <a:ext cx="11018838" cy="128016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In this exercise, you'll create an Azure Static Web Apps instance including a GitHub Action that will automatically build and publish your application.</a:t>
            </a:r>
          </a:p>
        </p:txBody>
      </p:sp>
      <p:sp>
        <p:nvSpPr>
          <p:cNvPr id="4" name="New shape"/>
          <p:cNvSpPr/>
          <p:nvPr/>
        </p:nvSpPr>
        <p:spPr>
          <a:xfrm>
            <a:off x="609600" y="2922396"/>
            <a:ext cx="10972800" cy="19019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1270000" lvl="1" indent="-365760">
              <a:spcBef>
                <a:spcPct val="20000"/>
              </a:spcBef>
              <a:spcAft>
                <a:spcPct val="20000"/>
              </a:spcAft>
              <a:buChar char="•"/>
            </a:pPr>
            <a:r>
              <a:rPr sz="1800">
                <a:solidFill>
                  <a:srgbClr val="000000"/>
                </a:solidFill>
              </a:rPr>
              <a:t>Create a static web app</a:t>
            </a:r>
          </a:p>
          <a:p>
            <a:pPr marL="1270000" lvl="1" indent="-365760">
              <a:spcBef>
                <a:spcPct val="20000"/>
              </a:spcBef>
              <a:spcAft>
                <a:spcPct val="20000"/>
              </a:spcAft>
              <a:buChar char="•"/>
            </a:pPr>
            <a:r>
              <a:rPr sz="1800">
                <a:solidFill>
                  <a:srgbClr val="000000"/>
                </a:solidFill>
              </a:rPr>
              <a:t>Install the Azure Static Web Apps extension for Visual Studio Code</a:t>
            </a:r>
          </a:p>
          <a:p>
            <a:pPr marL="1270000" lvl="1" indent="-365760">
              <a:spcBef>
                <a:spcPct val="20000"/>
              </a:spcBef>
              <a:spcAft>
                <a:spcPct val="20000"/>
              </a:spcAft>
              <a:buChar char="•"/>
            </a:pPr>
            <a:r>
              <a:rPr sz="1800">
                <a:solidFill>
                  <a:srgbClr val="000000"/>
                </a:solidFill>
              </a:rPr>
              <a:t>Sign in to Azure in Visual Studio Code</a:t>
            </a:r>
          </a:p>
          <a:p>
            <a:pPr marL="1270000" lvl="1" indent="-365760">
              <a:spcBef>
                <a:spcPct val="20000"/>
              </a:spcBef>
              <a:spcAft>
                <a:spcPct val="20000"/>
              </a:spcAft>
              <a:buChar char="•"/>
            </a:pPr>
            <a:r>
              <a:rPr sz="1800">
                <a:solidFill>
                  <a:srgbClr val="000000"/>
                </a:solidFill>
              </a:rPr>
              <a:t>Select Your Subscription</a:t>
            </a:r>
          </a:p>
          <a:p>
            <a:pPr marL="1270000" lvl="1" indent="-365760">
              <a:spcBef>
                <a:spcPct val="20000"/>
              </a:spcBef>
              <a:spcAft>
                <a:spcPct val="20000"/>
              </a:spcAft>
              <a:buChar char="•"/>
            </a:pPr>
            <a:r>
              <a:rPr sz="1800">
                <a:solidFill>
                  <a:srgbClr val="000000"/>
                </a:solidFill>
              </a:rPr>
              <a:t>Create a static web app</a:t>
            </a: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Summary</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Summary</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GB"/>
              <a:t>You needed to build a shopping list web app that is secure and offers good performance for a globally distributed customer base.</a:t>
            </a:r>
          </a:p>
        </p:txBody>
      </p:sp>
      <p:sp>
        <p:nvSpPr>
          <p:cNvPr id="4" name="New shape"/>
          <p:cNvSpPr/>
          <p:nvPr/>
        </p:nvSpPr>
        <p:spPr>
          <a:xfrm>
            <a:off x="609600" y="2517013"/>
            <a:ext cx="10972800" cy="16824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635000" indent="-365760">
              <a:spcBef>
                <a:spcPct val="20000"/>
              </a:spcBef>
              <a:spcAft>
                <a:spcPct val="20000"/>
              </a:spcAft>
              <a:buChar char="•"/>
            </a:pPr>
            <a:r>
              <a:rPr lang="en-GB" sz="1800" dirty="0">
                <a:solidFill>
                  <a:srgbClr val="000000"/>
                </a:solidFill>
              </a:rPr>
              <a:t>Performance and Scale: Your web assets are globally distributed, putting them closer to your users, to minimize latency and business logic is run on Azure Functions that scale automatically to meet demand.</a:t>
            </a:r>
          </a:p>
          <a:p>
            <a:pPr marL="635000" indent="-365760">
              <a:spcBef>
                <a:spcPct val="20000"/>
              </a:spcBef>
              <a:spcAft>
                <a:spcPct val="20000"/>
              </a:spcAft>
              <a:buChar char="•"/>
            </a:pPr>
            <a:r>
              <a:rPr lang="en-GB" sz="1800" dirty="0">
                <a:solidFill>
                  <a:srgbClr val="000000"/>
                </a:solidFill>
              </a:rPr>
              <a:t>Productivity: You get an automated build pipeline with CI/CD while.</a:t>
            </a:r>
          </a:p>
          <a:p>
            <a:pPr marL="635000" indent="-365760">
              <a:spcBef>
                <a:spcPct val="20000"/>
              </a:spcBef>
              <a:spcAft>
                <a:spcPct val="20000"/>
              </a:spcAft>
              <a:buChar char="•"/>
            </a:pPr>
            <a:r>
              <a:rPr lang="en-GB" sz="1800" dirty="0">
                <a:solidFill>
                  <a:srgbClr val="000000"/>
                </a:solidFill>
              </a:rPr>
              <a:t>Security: The web app is secured with an SSL certificate.</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Additional resources</a:t>
            </a:r>
          </a:p>
        </p:txBody>
      </p:sp>
      <p:sp>
        <p:nvSpPr>
          <p:cNvPr id="3" name="Subtitle"/>
          <p:cNvSpPr>
            <a:spLocks noGrp="1"/>
          </p:cNvSpPr>
          <p:nvPr>
            <p:ph sz="quarter" idx="10"/>
          </p:nvPr>
        </p:nvSpPr>
        <p:spPr>
          <a:xfrm>
            <a:off x="584200" y="1435100"/>
            <a:ext cx="11018838" cy="128016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Here are several resources where you can learn more about Azure Static Web Apps, Visual Studio Code, and other concepts covered in this module.</a:t>
            </a:r>
          </a:p>
        </p:txBody>
      </p:sp>
      <p:sp>
        <p:nvSpPr>
          <p:cNvPr id="4" name="New shape"/>
          <p:cNvSpPr/>
          <p:nvPr/>
        </p:nvSpPr>
        <p:spPr>
          <a:xfrm>
            <a:off x="609600" y="2922397"/>
            <a:ext cx="10972800" cy="15179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635000" indent="-365760">
              <a:spcBef>
                <a:spcPct val="20000"/>
              </a:spcBef>
              <a:spcAft>
                <a:spcPct val="20000"/>
              </a:spcAft>
              <a:buChar char="•"/>
            </a:pPr>
            <a:r>
              <a:rPr sz="1800">
                <a:solidFill>
                  <a:srgbClr val="000000"/>
                </a:solidFill>
              </a:rPr>
              <a:t>Learn how to </a:t>
            </a:r>
            <a:r>
              <a:rPr sz="1800">
                <a:solidFill>
                  <a:srgbClr val="000000"/>
                </a:solidFill>
                <a:hlinkClick r:id="rId3"/>
              </a:rPr>
              <a:t>Publish an API to Azure Static Web Apps</a:t>
            </a:r>
          </a:p>
          <a:p>
            <a:pPr marL="635000" indent="-365760">
              <a:spcBef>
                <a:spcPct val="20000"/>
              </a:spcBef>
              <a:spcAft>
                <a:spcPct val="20000"/>
              </a:spcAft>
              <a:buChar char="•"/>
            </a:pPr>
            <a:r>
              <a:rPr sz="1800">
                <a:solidFill>
                  <a:srgbClr val="000000"/>
                </a:solidFill>
              </a:rPr>
              <a:t>Learn how to </a:t>
            </a:r>
            <a:r>
              <a:rPr sz="1800">
                <a:solidFill>
                  <a:srgbClr val="000000"/>
                </a:solidFill>
                <a:hlinkClick r:id="rId4"/>
              </a:rPr>
              <a:t>Authenticate users with Azure Static Web Apps</a:t>
            </a:r>
          </a:p>
          <a:p>
            <a:pPr marL="635000" indent="-365760">
              <a:spcBef>
                <a:spcPct val="20000"/>
              </a:spcBef>
              <a:spcAft>
                <a:spcPct val="20000"/>
              </a:spcAft>
              <a:buChar char="•"/>
            </a:pPr>
            <a:r>
              <a:rPr sz="1800">
                <a:solidFill>
                  <a:srgbClr val="000000"/>
                </a:solidFill>
                <a:hlinkClick r:id="rId5"/>
              </a:rPr>
              <a:t>Azure Static Web Apps on Microsoft Docs</a:t>
            </a:r>
          </a:p>
          <a:p>
            <a:pPr marL="635000" indent="-365760">
              <a:spcBef>
                <a:spcPct val="20000"/>
              </a:spcBef>
              <a:spcAft>
                <a:spcPct val="20000"/>
              </a:spcAft>
              <a:buChar char="•"/>
            </a:pPr>
            <a:r>
              <a:rPr sz="1800">
                <a:solidFill>
                  <a:srgbClr val="000000"/>
                </a:solidFill>
              </a:rPr>
              <a:t>Use </a:t>
            </a:r>
            <a:r>
              <a:rPr sz="1800">
                <a:solidFill>
                  <a:srgbClr val="000000"/>
                </a:solidFill>
                <a:hlinkClick r:id="rId6"/>
              </a:rPr>
              <a:t>Angular</a:t>
            </a:r>
            <a:r>
              <a:rPr sz="1800">
                <a:solidFill>
                  <a:srgbClr val="000000"/>
                </a:solidFill>
              </a:rPr>
              <a:t>, </a:t>
            </a:r>
            <a:r>
              <a:rPr sz="1800">
                <a:solidFill>
                  <a:srgbClr val="000000"/>
                </a:solidFill>
                <a:hlinkClick r:id="rId7"/>
              </a:rPr>
              <a:t>React</a:t>
            </a:r>
            <a:r>
              <a:rPr sz="1800">
                <a:solidFill>
                  <a:srgbClr val="000000"/>
                </a:solidFill>
              </a:rPr>
              <a:t>, and </a:t>
            </a:r>
            <a:r>
              <a:rPr sz="1800">
                <a:solidFill>
                  <a:srgbClr val="000000"/>
                </a:solidFill>
                <a:hlinkClick r:id="rId8"/>
              </a:rPr>
              <a:t>Vue</a:t>
            </a:r>
            <a:r>
              <a:rPr sz="1800">
                <a:solidFill>
                  <a:srgbClr val="000000"/>
                </a:solidFill>
              </a:rPr>
              <a:t> in Visual Studio Code</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8263" y="457200"/>
            <a:ext cx="11018520" cy="553998"/>
          </a:xfrm>
        </p:spPr>
        <p:txBody>
          <a:bodyPr wrap="square" anchor="t">
            <a:normAutofit/>
          </a:bodyPr>
          <a:lstStyle>
            <a:lvl1pPr>
              <a:defRPr>
                <a:solidFill>
                  <a:schemeClr val="tx1"/>
                </a:solidFill>
              </a:defRPr>
            </a:lvl1pPr>
          </a:lstStyle>
          <a:p>
            <a:r>
              <a:rPr lang="en-US"/>
              <a:t>Learning objectives</a:t>
            </a:r>
          </a:p>
        </p:txBody>
      </p:sp>
      <p:graphicFrame>
        <p:nvGraphicFramePr>
          <p:cNvPr id="7" name="Subtitle">
            <a:extLst>
              <a:ext uri="{FF2B5EF4-FFF2-40B4-BE49-F238E27FC236}">
                <a16:creationId xmlns:a16="http://schemas.microsoft.com/office/drawing/2014/main" id="{3EB9CACD-9981-443F-AF2A-63FF6524606C}"/>
              </a:ext>
            </a:extLst>
          </p:cNvPr>
          <p:cNvGraphicFramePr/>
          <p:nvPr>
            <p:extLst>
              <p:ext uri="{D42A27DB-BD31-4B8C-83A1-F6EECF244321}">
                <p14:modId xmlns:p14="http://schemas.microsoft.com/office/powerpoint/2010/main" val="2733229148"/>
              </p:ext>
            </p:extLst>
          </p:nvPr>
        </p:nvGraphicFramePr>
        <p:xfrm>
          <a:off x="584200" y="1435100"/>
          <a:ext cx="5211763" cy="4833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Curly haired student in classroom">
            <a:extLst>
              <a:ext uri="{FF2B5EF4-FFF2-40B4-BE49-F238E27FC236}">
                <a16:creationId xmlns:a16="http://schemas.microsoft.com/office/drawing/2014/main" id="{A6D722D9-2874-1741-87B1-AD9E2A25D06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97894" y="1302568"/>
            <a:ext cx="7559497" cy="5042172"/>
          </a:xfrm>
          <a:prstGeom prst="rect">
            <a:avLst/>
          </a:prstGeom>
        </p:spPr>
      </p:pic>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8263" y="588963"/>
            <a:ext cx="4745737" cy="2535236"/>
          </a:xfrm>
        </p:spPr>
        <p:txBody>
          <a:bodyPr wrap="square" anchor="b">
            <a:normAutofit/>
          </a:bodyPr>
          <a:lstStyle>
            <a:lvl1pPr>
              <a:defRPr>
                <a:solidFill>
                  <a:schemeClr val="tx1"/>
                </a:solidFill>
              </a:defRPr>
            </a:lvl1pPr>
          </a:lstStyle>
          <a:p>
            <a:r>
              <a:rPr lang="en-US"/>
              <a:t>Agenda</a:t>
            </a:r>
          </a:p>
        </p:txBody>
      </p:sp>
      <p:sp>
        <p:nvSpPr>
          <p:cNvPr id="3" name="Subtitle"/>
          <p:cNvSpPr>
            <a:spLocks noGrp="1"/>
          </p:cNvSpPr>
          <p:nvPr>
            <p:ph type="body" sz="quarter" idx="10"/>
          </p:nvPr>
        </p:nvSpPr>
        <p:spPr>
          <a:xfrm>
            <a:off x="584200" y="3535540"/>
            <a:ext cx="4162425" cy="2733497"/>
          </a:xfrm>
        </p:spPr>
        <p:txBody>
          <a:bodyPr wrap="square">
            <a:normAutofit/>
          </a:bodyPr>
          <a:lstStyle>
            <a:lvl1pPr marL="231775" indent="-231775">
              <a:spcAft>
                <a:spcPts val="600"/>
              </a:spcAft>
              <a:buFont typeface="Wingdings" panose="05000000000000000000" pitchFamily="2" charset="2"/>
              <a:buChar char=""/>
              <a:defRPr/>
            </a:lvl1pPr>
          </a:lstStyle>
          <a:p>
            <a:pPr lvl="1"/>
            <a:r>
              <a:rPr lang="en-GB" sz="2200"/>
              <a:t>Introduction</a:t>
            </a:r>
          </a:p>
          <a:p>
            <a:pPr lvl="1"/>
            <a:r>
              <a:rPr lang="en-GB" sz="2200"/>
              <a:t>Exercise - Get started</a:t>
            </a:r>
          </a:p>
          <a:p>
            <a:pPr lvl="1"/>
            <a:r>
              <a:rPr lang="en-GB" sz="2200"/>
              <a:t>Plan your Azure Static Web App</a:t>
            </a:r>
          </a:p>
          <a:p>
            <a:pPr lvl="1"/>
            <a:r>
              <a:rPr lang="en-GB" sz="2200"/>
              <a:t>Exercise - Create an Azure Static Web App</a:t>
            </a:r>
          </a:p>
          <a:p>
            <a:pPr lvl="1"/>
            <a:r>
              <a:rPr lang="en-GB" sz="2200"/>
              <a:t>Summary</a:t>
            </a:r>
          </a:p>
        </p:txBody>
      </p:sp>
      <p:pic>
        <p:nvPicPr>
          <p:cNvPr id="5" name="Picture 4" descr="Person watching empty phone">
            <a:extLst>
              <a:ext uri="{FF2B5EF4-FFF2-40B4-BE49-F238E27FC236}">
                <a16:creationId xmlns:a16="http://schemas.microsoft.com/office/drawing/2014/main" id="{D763CB31-9714-46AD-B790-4249A3AF7D61}"/>
              </a:ext>
            </a:extLst>
          </p:cNvPr>
          <p:cNvPicPr>
            <a:picLocks noChangeAspect="1"/>
          </p:cNvPicPr>
          <p:nvPr/>
        </p:nvPicPr>
        <p:blipFill rotWithShape="1">
          <a:blip r:embed="rId3"/>
          <a:srcRect l="32204" r="1045" b="-1"/>
          <a:stretch/>
        </p:blipFill>
        <p:spPr>
          <a:xfrm>
            <a:off x="5334000" y="10"/>
            <a:ext cx="6858000" cy="685799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noFill/>
        </p:spPr>
      </p:pic>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Introduction</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588963"/>
            <a:ext cx="4745737" cy="2535236"/>
          </a:xfrm>
        </p:spPr>
        <p:txBody>
          <a:bodyPr wrap="square" anchor="b">
            <a:normAutofit/>
          </a:bodyPr>
          <a:lstStyle>
            <a:lvl1pPr>
              <a:defRPr>
                <a:solidFill>
                  <a:schemeClr val="tx1"/>
                </a:solidFill>
              </a:defRPr>
            </a:lvl1pPr>
          </a:lstStyle>
          <a:p>
            <a:r>
              <a:rPr lang="en-US"/>
              <a:t>Scenario</a:t>
            </a:r>
          </a:p>
        </p:txBody>
      </p:sp>
      <p:sp>
        <p:nvSpPr>
          <p:cNvPr id="3" name="Subtitle"/>
          <p:cNvSpPr>
            <a:spLocks noGrp="1"/>
          </p:cNvSpPr>
          <p:nvPr>
            <p:ph type="body" sz="quarter" idx="10"/>
          </p:nvPr>
        </p:nvSpPr>
        <p:spPr>
          <a:xfrm>
            <a:off x="584200" y="3535540"/>
            <a:ext cx="4162425" cy="2733497"/>
          </a:xfrm>
        </p:spPr>
        <p:txBody>
          <a:bodyPr wrap="square">
            <a:normAutofit/>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dirty="0"/>
              <a:t>Your </a:t>
            </a:r>
            <a:r>
              <a:rPr lang="en-GB" dirty="0"/>
              <a:t>want to publish a web app to Azure and show your student peers</a:t>
            </a:r>
            <a:endParaRPr dirty="0"/>
          </a:p>
        </p:txBody>
      </p:sp>
      <p:pic>
        <p:nvPicPr>
          <p:cNvPr id="5" name="Picture 4" descr="Students using laptops in classroom">
            <a:extLst>
              <a:ext uri="{FF2B5EF4-FFF2-40B4-BE49-F238E27FC236}">
                <a16:creationId xmlns:a16="http://schemas.microsoft.com/office/drawing/2014/main" id="{20D32EBE-6D35-0D4E-8FB3-A9E148150437}"/>
              </a:ext>
            </a:extLst>
          </p:cNvPr>
          <p:cNvPicPr>
            <a:picLocks noChangeAspect="1"/>
          </p:cNvPicPr>
          <p:nvPr/>
        </p:nvPicPr>
        <p:blipFill rotWithShape="1">
          <a:blip r:embed="rId3">
            <a:extLst>
              <a:ext uri="{28A0092B-C50C-407E-A947-70E740481C1C}">
                <a14:useLocalDpi xmlns:a14="http://schemas.microsoft.com/office/drawing/2010/main" val="0"/>
              </a:ext>
            </a:extLst>
          </a:blip>
          <a:srcRect l="11221" r="22028" b="-1"/>
          <a:stretch/>
        </p:blipFill>
        <p:spPr>
          <a:xfrm>
            <a:off x="5334000" y="10"/>
            <a:ext cx="6858000" cy="685799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noFill/>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What is Azure Static Web Apps?</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Azure Static Web Apps solves the hard problems all the way from your source code to global availability.</a:t>
            </a:r>
          </a:p>
        </p:txBody>
      </p:sp>
      <p:pic>
        <p:nvPicPr>
          <p:cNvPr id="4" name="New picture" descr="Static Apps overview"/>
          <p:cNvPicPr/>
          <p:nvPr/>
        </p:nvPicPr>
        <p:blipFill>
          <a:blip r:embed="rId3"/>
          <a:stretch>
            <a:fillRect/>
          </a:stretch>
        </p:blipFill>
        <p:spPr>
          <a:xfrm>
            <a:off x="1174108" y="2517013"/>
            <a:ext cx="9843784" cy="4112514"/>
          </a:xfrm>
          <a:prstGeom prst="rect">
            <a:avLst/>
          </a:prstGeom>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Optional APIs</a:t>
            </a:r>
          </a:p>
        </p:txBody>
      </p:sp>
      <p:sp>
        <p:nvSpPr>
          <p:cNvPr id="3" name="Subtitle"/>
          <p:cNvSpPr>
            <a:spLocks noGrp="1"/>
          </p:cNvSpPr>
          <p:nvPr>
            <p:ph sz="quarter" idx="10"/>
          </p:nvPr>
        </p:nvSpPr>
        <p:spPr>
          <a:xfrm>
            <a:off x="584200" y="1435100"/>
            <a:ext cx="11018838" cy="128016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dirty="0"/>
              <a:t>Azure Static Web Apps is ideal for serving purely static content, but it also has great support for static web apps that need APIs behind them.</a:t>
            </a:r>
          </a:p>
        </p:txBody>
      </p:sp>
      <p:pic>
        <p:nvPicPr>
          <p:cNvPr id="6" name="Graphic 5" descr="Web design with solid fill">
            <a:extLst>
              <a:ext uri="{FF2B5EF4-FFF2-40B4-BE49-F238E27FC236}">
                <a16:creationId xmlns:a16="http://schemas.microsoft.com/office/drawing/2014/main" id="{411E6689-805B-CE49-83E6-AC041E61E29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32104" y="3123154"/>
            <a:ext cx="3096344" cy="3096344"/>
          </a:xfrm>
          <a:prstGeom prst="rect">
            <a:avLst/>
          </a:prstGeom>
        </p:spPr>
      </p:pic>
      <p:pic>
        <p:nvPicPr>
          <p:cNvPr id="8" name="Picture 7" descr="Worker typing on laptop">
            <a:extLst>
              <a:ext uri="{FF2B5EF4-FFF2-40B4-BE49-F238E27FC236}">
                <a16:creationId xmlns:a16="http://schemas.microsoft.com/office/drawing/2014/main" id="{C08DC037-EC65-9445-A627-6B49BF65B2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2609" y="2769095"/>
            <a:ext cx="5452476" cy="4088905"/>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5.0.9"/>
  <p:tag name="AS_OS" val="Microsoft Windows NT 10.0.14393.0"/>
  <p:tag name="AS_RELEASE_DATE" val="2020.11.14"/>
  <p:tag name="AS_TITLE" val="Aspose.Slides for .NET Standard 2.0"/>
  <p:tag name="AS_VERSION" val="20.1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icrosoft_Learn_White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D5E28E8F-F1B1-4D78-9457-864A2A780838}"/>
    </a:ext>
  </a:extLst>
</a:theme>
</file>

<file path=ppt/theme/theme3.xml><?xml version="1.0" encoding="utf-8"?>
<a:theme xmlns:a="http://schemas.openxmlformats.org/drawingml/2006/main" name=" Microsoft_Learn_Light_Gray_Template">
  <a:themeElements>
    <a:clrScheme name="Inspire-Ignite Light Gray">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69BA"/>
      </a:hlink>
      <a:folHlink>
        <a:srgbClr val="0069BA"/>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715E77BC-29FE-4329-A0B5-F68DE9C523F7}"/>
    </a:ext>
  </a:extLst>
</a:theme>
</file>

<file path=ppt/theme/theme4.xml><?xml version="1.0" encoding="utf-8"?>
<a:theme xmlns:a="http://schemas.openxmlformats.org/drawingml/2006/main" name=" Microsoft_Learn_Black_Template">
  <a:themeElements>
    <a:clrScheme name="Inspire black">
      <a:dk1>
        <a:srgbClr val="000000"/>
      </a:dk1>
      <a:lt1>
        <a:srgbClr val="FFFFFF"/>
      </a:lt1>
      <a:dk2>
        <a:srgbClr val="243A5E"/>
      </a:dk2>
      <a:lt2>
        <a:srgbClr val="E6E6E6"/>
      </a:lt2>
      <a:accent1>
        <a:srgbClr val="50E6FF"/>
      </a:accent1>
      <a:accent2>
        <a:srgbClr val="0078D4"/>
      </a:accent2>
      <a:accent3>
        <a:srgbClr val="D83B01"/>
      </a:accent3>
      <a:accent4>
        <a:srgbClr val="FF9349"/>
      </a:accent4>
      <a:accent5>
        <a:srgbClr val="8661C5"/>
      </a:accent5>
      <a:accent6>
        <a:srgbClr val="D2D2D2"/>
      </a:accent6>
      <a:hlink>
        <a:srgbClr val="50E6FF"/>
      </a:hlink>
      <a:folHlink>
        <a:srgbClr val="50E6FF"/>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B40C9706-545E-499C-8881-4A5859C56520}"/>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3282</Words>
  <Application>Microsoft Macintosh PowerPoint</Application>
  <PresentationFormat>Widescreen</PresentationFormat>
  <Paragraphs>293</Paragraphs>
  <Slides>34</Slides>
  <Notes>31</Notes>
  <HiddenSlides>5</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34</vt:i4>
      </vt:variant>
    </vt:vector>
  </HeadingPairs>
  <TitlesOfParts>
    <vt:vector size="44" baseType="lpstr">
      <vt:lpstr>Arial</vt:lpstr>
      <vt:lpstr>Calibri</vt:lpstr>
      <vt:lpstr>Consolas</vt:lpstr>
      <vt:lpstr>Segoe UI</vt:lpstr>
      <vt:lpstr>Segoe UI Semibold</vt:lpstr>
      <vt:lpstr>Wingdings</vt:lpstr>
      <vt:lpstr>Office Theme</vt:lpstr>
      <vt:lpstr>Microsoft_Learn_White_Template</vt:lpstr>
      <vt:lpstr> Microsoft_Learn_Light_Gray_Template</vt:lpstr>
      <vt:lpstr> Microsoft_Learn_Black_Template</vt:lpstr>
      <vt:lpstr>PowerPoint Presentation</vt:lpstr>
      <vt:lpstr>Publish a web app with Azure Static Web Apps</vt:lpstr>
      <vt:lpstr>Prerequisites</vt:lpstr>
      <vt:lpstr>Learning objectives</vt:lpstr>
      <vt:lpstr>Agenda</vt:lpstr>
      <vt:lpstr>Introduction</vt:lpstr>
      <vt:lpstr>Scenario</vt:lpstr>
      <vt:lpstr>What is Azure Static Web Apps?</vt:lpstr>
      <vt:lpstr>Optional APIs</vt:lpstr>
      <vt:lpstr>Key features</vt:lpstr>
      <vt:lpstr>What’s a Web framework?</vt:lpstr>
      <vt:lpstr>Choose your own path</vt:lpstr>
      <vt:lpstr>What you'll do</vt:lpstr>
      <vt:lpstr>Next steps</vt:lpstr>
      <vt:lpstr>Exercise</vt:lpstr>
      <vt:lpstr>Get started</vt:lpstr>
      <vt:lpstr>Plan your Azure Static Web App</vt:lpstr>
      <vt:lpstr>Plan your Azure Static Web App</vt:lpstr>
      <vt:lpstr>Azure Static Web Apps</vt:lpstr>
      <vt:lpstr>Connect your Static Web Apps instance to GitHub</vt:lpstr>
      <vt:lpstr>From source code to static assets with GitHub Actions</vt:lpstr>
      <vt:lpstr>Integrated API with Azure Functions</vt:lpstr>
      <vt:lpstr>Handle fallback routes</vt:lpstr>
      <vt:lpstr>Route file location</vt:lpstr>
      <vt:lpstr>Next steps</vt:lpstr>
      <vt:lpstr>Knowledge check</vt:lpstr>
      <vt:lpstr>Question 1</vt:lpstr>
      <vt:lpstr>Question 1</vt:lpstr>
      <vt:lpstr>Exercise</vt:lpstr>
      <vt:lpstr>Create an Azure Static Web App</vt:lpstr>
      <vt:lpstr>Summary</vt:lpstr>
      <vt:lpstr>Summary</vt:lpstr>
      <vt:lpstr>Additional 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Chris Noring</cp:lastModifiedBy>
  <cp:revision>14</cp:revision>
  <cp:lastPrinted>2022-02-07T20:07:53Z</cp:lastPrinted>
  <dcterms:created xsi:type="dcterms:W3CDTF">2022-02-07T20:07:53Z</dcterms:created>
  <dcterms:modified xsi:type="dcterms:W3CDTF">2022-02-07T21:15:36Z</dcterms:modified>
</cp:coreProperties>
</file>

<file path=docProps/thumbnail.jpeg>
</file>